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62" r:id="rId2"/>
  </p:sldMasterIdLst>
  <p:notesMasterIdLst>
    <p:notesMasterId r:id="rId106"/>
  </p:notesMasterIdLst>
  <p:sldIdLst>
    <p:sldId id="278" r:id="rId3"/>
    <p:sldId id="263" r:id="rId4"/>
    <p:sldId id="398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0" r:id="rId14"/>
    <p:sldId id="301" r:id="rId15"/>
    <p:sldId id="302" r:id="rId16"/>
    <p:sldId id="303" r:id="rId17"/>
    <p:sldId id="304" r:id="rId18"/>
    <p:sldId id="305" r:id="rId19"/>
    <p:sldId id="350" r:id="rId20"/>
    <p:sldId id="306" r:id="rId21"/>
    <p:sldId id="307" r:id="rId22"/>
    <p:sldId id="308" r:id="rId23"/>
    <p:sldId id="310" r:id="rId24"/>
    <p:sldId id="309" r:id="rId25"/>
    <p:sldId id="311" r:id="rId26"/>
    <p:sldId id="318" r:id="rId27"/>
    <p:sldId id="319" r:id="rId28"/>
    <p:sldId id="320" r:id="rId29"/>
    <p:sldId id="321" r:id="rId30"/>
    <p:sldId id="351" r:id="rId31"/>
    <p:sldId id="322" r:id="rId32"/>
    <p:sldId id="324" r:id="rId33"/>
    <p:sldId id="323" r:id="rId34"/>
    <p:sldId id="326" r:id="rId35"/>
    <p:sldId id="327" r:id="rId36"/>
    <p:sldId id="328" r:id="rId37"/>
    <p:sldId id="329" r:id="rId38"/>
    <p:sldId id="330" r:id="rId39"/>
    <p:sldId id="331" r:id="rId40"/>
    <p:sldId id="312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66" r:id="rId60"/>
    <p:sldId id="36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99" r:id="rId104"/>
    <p:sldId id="314" r:id="rId105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0066"/>
    <a:srgbClr val="FF9900"/>
    <a:srgbClr val="94BD2D"/>
    <a:srgbClr val="AA39AD"/>
    <a:srgbClr val="F09714"/>
    <a:srgbClr val="ED1B24"/>
    <a:srgbClr val="8E3091"/>
    <a:srgbClr val="F4C31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6426" autoAdjust="0"/>
    <p:restoredTop sz="94660"/>
  </p:normalViewPr>
  <p:slideViewPr>
    <p:cSldViewPr>
      <p:cViewPr varScale="1">
        <p:scale>
          <a:sx n="116" d="100"/>
          <a:sy n="116" d="100"/>
        </p:scale>
        <p:origin x="-19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CAC04-6973-4C10-8E99-646DBD647A3A}" type="datetimeFigureOut">
              <a:rPr lang="ko-KR" altLang="en-US" smtClean="0"/>
              <a:t>2019-07-11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05B9-7426-476E-8F4D-2DE562DD231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971550" y="0"/>
            <a:ext cx="619125" cy="6300788"/>
            <a:chOff x="2771800" y="0"/>
            <a:chExt cx="619160" cy="6300000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xmlns="" id="{962A9527-9B50-4D2D-94DD-58DF4587AB36}"/>
                </a:ext>
              </a:extLst>
            </p:cNvPr>
            <p:cNvSpPr/>
            <p:nvPr userDrawn="1"/>
          </p:nvSpPr>
          <p:spPr>
            <a:xfrm flipV="1">
              <a:off x="2771800" y="0"/>
              <a:ext cx="125420" cy="5939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xmlns="" id="{DA8B848B-E543-4701-B902-C733D291A0C2}"/>
                </a:ext>
              </a:extLst>
            </p:cNvPr>
            <p:cNvSpPr/>
            <p:nvPr userDrawn="1"/>
          </p:nvSpPr>
          <p:spPr>
            <a:xfrm flipV="1">
              <a:off x="2895632" y="0"/>
              <a:ext cx="125420" cy="61206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xmlns="" id="{41B19D09-A641-43D0-A592-F2AE53D430F7}"/>
                </a:ext>
              </a:extLst>
            </p:cNvPr>
            <p:cNvSpPr/>
            <p:nvPr userDrawn="1"/>
          </p:nvSpPr>
          <p:spPr>
            <a:xfrm flipV="1">
              <a:off x="3017877" y="0"/>
              <a:ext cx="127007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양쪽 모서리가 둥근 사각형 6">
              <a:extLst>
                <a:ext uri="{FF2B5EF4-FFF2-40B4-BE49-F238E27FC236}">
                  <a16:creationId xmlns:a16="http://schemas.microsoft.com/office/drawing/2014/main" xmlns="" id="{3899AE94-9456-4449-B3C6-0B8E39B41F7F}"/>
                </a:ext>
              </a:extLst>
            </p:cNvPr>
            <p:cNvSpPr/>
            <p:nvPr userDrawn="1"/>
          </p:nvSpPr>
          <p:spPr>
            <a:xfrm flipV="1">
              <a:off x="3141709" y="0"/>
              <a:ext cx="125419" cy="61920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xmlns="" id="{545E7ED6-39A7-4B76-9FC2-34CF943F559F}"/>
                </a:ext>
              </a:extLst>
            </p:cNvPr>
            <p:cNvSpPr/>
            <p:nvPr userDrawn="1"/>
          </p:nvSpPr>
          <p:spPr>
            <a:xfrm flipV="1">
              <a:off x="3265541" y="0"/>
              <a:ext cx="125419" cy="60476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3C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8_제목 슬라이드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l="16939" b="73100"/>
          <a:stretch/>
        </p:blipFill>
        <p:spPr>
          <a:xfrm>
            <a:off x="0" y="6291263"/>
            <a:ext cx="9180513" cy="56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 t="73100" r="16938"/>
          <a:stretch/>
        </p:blipFill>
        <p:spPr>
          <a:xfrm>
            <a:off x="0" y="0"/>
            <a:ext cx="9180513" cy="5667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8;p4"/>
          <p:cNvGrpSpPr/>
          <p:nvPr/>
        </p:nvGrpSpPr>
        <p:grpSpPr>
          <a:xfrm>
            <a:off x="0" y="0"/>
            <a:ext cx="373063" cy="828675"/>
            <a:chOff x="2895090" y="0"/>
            <a:chExt cx="372580" cy="6300000"/>
          </a:xfrm>
        </p:grpSpPr>
        <p:sp>
          <p:nvSpPr>
            <p:cNvPr id="39" name="Google Shape;39;p4"/>
            <p:cNvSpPr/>
            <p:nvPr/>
          </p:nvSpPr>
          <p:spPr>
            <a:xfrm rot="10800000" flipH="1">
              <a:off x="2895090" y="0"/>
              <a:ext cx="125251" cy="56482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10800000" flipH="1">
              <a:off x="3018755" y="0"/>
              <a:ext cx="125251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10800000" flipH="1">
              <a:off x="3142419" y="0"/>
              <a:ext cx="125251" cy="544310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grpSp>
        <p:nvGrpSpPr>
          <p:cNvPr id="3" name="Google Shape;42;p4"/>
          <p:cNvGrpSpPr/>
          <p:nvPr/>
        </p:nvGrpSpPr>
        <p:grpSpPr>
          <a:xfrm rot="10800000">
            <a:off x="8766175" y="6030913"/>
            <a:ext cx="373063" cy="831850"/>
            <a:chOff x="2899846" y="-36280"/>
            <a:chExt cx="372581" cy="6336280"/>
          </a:xfrm>
        </p:grpSpPr>
        <p:sp>
          <p:nvSpPr>
            <p:cNvPr id="43" name="Google Shape;43;p4"/>
            <p:cNvSpPr/>
            <p:nvPr/>
          </p:nvSpPr>
          <p:spPr>
            <a:xfrm rot="10800000" flipH="1">
              <a:off x="2899846" y="36273"/>
              <a:ext cx="125251" cy="56470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rot="10800000" flipH="1">
              <a:off x="3018755" y="0"/>
              <a:ext cx="125250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3CB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 rot="10800000" flipH="1">
              <a:off x="3147176" y="-36280"/>
              <a:ext cx="125251" cy="54414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385262" y="155575"/>
            <a:ext cx="8229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FE005E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/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/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/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/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/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/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A0B6BA7C-1484-4F63-9B27-25A72FD43494}"/>
              </a:ext>
            </a:extLst>
          </p:cNvPr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xmlns="" id="{240A3A6D-31A3-401D-9B3A-0FBDB52A74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73">
              <a:extLst>
                <a:ext uri="{FF2B5EF4-FFF2-40B4-BE49-F238E27FC236}">
                  <a16:creationId xmlns:a16="http://schemas.microsoft.com/office/drawing/2014/main" xmlns="" id="{C852FEAA-6DC1-40F6-9F3A-11C13F8C5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72313" y="1871663"/>
            <a:ext cx="390525" cy="498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54450" y="1871663"/>
            <a:ext cx="390525" cy="498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그룹 8"/>
          <p:cNvGrpSpPr>
            <a:grpSpLocks/>
          </p:cNvGrpSpPr>
          <p:nvPr userDrawn="1"/>
        </p:nvGrpSpPr>
        <p:grpSpPr bwMode="auto">
          <a:xfrm rot="-5400000">
            <a:off x="1739900" y="180975"/>
            <a:ext cx="371475" cy="3851275"/>
            <a:chOff x="2895090" y="0"/>
            <a:chExt cx="372580" cy="538466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55B4F03D-C3CF-491B-9910-730C187898C5}"/>
                </a:ext>
              </a:extLst>
            </p:cNvPr>
            <p:cNvSpPr/>
            <p:nvPr userDrawn="1"/>
          </p:nvSpPr>
          <p:spPr>
            <a:xfrm flipV="1">
              <a:off x="2904644" y="1"/>
              <a:ext cx="125785" cy="5384667"/>
            </a:xfrm>
            <a:prstGeom prst="rect">
              <a:avLst/>
            </a:prstGeom>
            <a:solidFill>
              <a:srgbClr val="FE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9B3861B3-E895-4359-AA01-062351609FA8}"/>
                </a:ext>
              </a:extLst>
            </p:cNvPr>
            <p:cNvSpPr/>
            <p:nvPr userDrawn="1"/>
          </p:nvSpPr>
          <p:spPr>
            <a:xfrm flipV="1">
              <a:off x="3017691" y="1"/>
              <a:ext cx="127378" cy="5384667"/>
            </a:xfrm>
            <a:prstGeom prst="rect">
              <a:avLst/>
            </a:prstGeom>
            <a:solidFill>
              <a:srgbClr val="FE7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6892D7C-87DE-474F-B52E-6FBE21961FB4}"/>
                </a:ext>
              </a:extLst>
            </p:cNvPr>
            <p:cNvSpPr/>
            <p:nvPr userDrawn="1"/>
          </p:nvSpPr>
          <p:spPr>
            <a:xfrm flipV="1">
              <a:off x="3151437" y="0"/>
              <a:ext cx="125786" cy="5384667"/>
            </a:xfrm>
            <a:prstGeom prst="rect">
              <a:avLst/>
            </a:prstGeom>
            <a:solidFill>
              <a:srgbClr val="F8C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8" name="그룹 12"/>
          <p:cNvGrpSpPr>
            <a:grpSpLocks/>
          </p:cNvGrpSpPr>
          <p:nvPr userDrawn="1"/>
        </p:nvGrpSpPr>
        <p:grpSpPr bwMode="auto">
          <a:xfrm rot="-5400000">
            <a:off x="7862888" y="1530350"/>
            <a:ext cx="371475" cy="1152525"/>
            <a:chOff x="2895090" y="-2"/>
            <a:chExt cx="372580" cy="7714616"/>
          </a:xfrm>
        </p:grpSpPr>
        <p:sp>
          <p:nvSpPr>
            <p:cNvPr id="9" name="양쪽 모서리가 둥근 사각형 8">
              <a:extLst>
                <a:ext uri="{FF2B5EF4-FFF2-40B4-BE49-F238E27FC236}">
                  <a16:creationId xmlns:a16="http://schemas.microsoft.com/office/drawing/2014/main" xmlns="" id="{06B30A3B-0F60-4E51-9ED9-B8E04C495304}"/>
                </a:ext>
              </a:extLst>
            </p:cNvPr>
            <p:cNvSpPr/>
            <p:nvPr userDrawn="1"/>
          </p:nvSpPr>
          <p:spPr>
            <a:xfrm flipV="1">
              <a:off x="2904643" y="-2"/>
              <a:ext cx="125785" cy="708766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양쪽 모서리가 둥근 사각형 9">
              <a:extLst>
                <a:ext uri="{FF2B5EF4-FFF2-40B4-BE49-F238E27FC236}">
                  <a16:creationId xmlns:a16="http://schemas.microsoft.com/office/drawing/2014/main" xmlns="" id="{00F687DA-48A6-4152-A54C-3E62931681DE}"/>
                </a:ext>
              </a:extLst>
            </p:cNvPr>
            <p:cNvSpPr/>
            <p:nvPr userDrawn="1"/>
          </p:nvSpPr>
          <p:spPr>
            <a:xfrm flipV="1">
              <a:off x="3017691" y="1"/>
              <a:ext cx="127378" cy="77146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양쪽 모서리가 둥근 사각형 10">
              <a:extLst>
                <a:ext uri="{FF2B5EF4-FFF2-40B4-BE49-F238E27FC236}">
                  <a16:creationId xmlns:a16="http://schemas.microsoft.com/office/drawing/2014/main" xmlns="" id="{43D73E79-4447-43D4-B955-ADDFFD1204C5}"/>
                </a:ext>
              </a:extLst>
            </p:cNvPr>
            <p:cNvSpPr/>
            <p:nvPr userDrawn="1"/>
          </p:nvSpPr>
          <p:spPr>
            <a:xfrm flipV="1">
              <a:off x="3151437" y="-2"/>
              <a:ext cx="125786" cy="664136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/>
          <a:srcRect t="9468" r="25221"/>
          <a:stretch>
            <a:fillRect/>
          </a:stretch>
        </p:blipFill>
        <p:spPr bwMode="auto">
          <a:xfrm>
            <a:off x="0" y="650875"/>
            <a:ext cx="9180513" cy="620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7"/>
          <p:cNvGrpSpPr>
            <a:grpSpLocks/>
          </p:cNvGrpSpPr>
          <p:nvPr userDrawn="1"/>
        </p:nvGrpSpPr>
        <p:grpSpPr bwMode="auto">
          <a:xfrm rot="10800000">
            <a:off x="8651875" y="3933825"/>
            <a:ext cx="495300" cy="2924175"/>
            <a:chOff x="2771800" y="0"/>
            <a:chExt cx="495870" cy="6300000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xmlns="" id="{0EE24068-68E8-4D58-B5E9-DCEE15DA37A2}"/>
                </a:ext>
              </a:extLst>
            </p:cNvPr>
            <p:cNvSpPr/>
            <p:nvPr userDrawn="1"/>
          </p:nvSpPr>
          <p:spPr>
            <a:xfrm flipV="1">
              <a:off x="2781336" y="20521"/>
              <a:ext cx="125556" cy="58143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xmlns="" id="{D3C4C63E-B963-41AB-B249-DD1DCED05044}"/>
                </a:ext>
              </a:extLst>
            </p:cNvPr>
            <p:cNvSpPr/>
            <p:nvPr userDrawn="1"/>
          </p:nvSpPr>
          <p:spPr>
            <a:xfrm flipV="1">
              <a:off x="2905303" y="27362"/>
              <a:ext cx="125556" cy="611872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xmlns="" id="{E3B37638-F579-43E0-AC07-157D6A8EC883}"/>
                </a:ext>
              </a:extLst>
            </p:cNvPr>
            <p:cNvSpPr/>
            <p:nvPr userDrawn="1"/>
          </p:nvSpPr>
          <p:spPr>
            <a:xfrm flipV="1">
              <a:off x="3027681" y="0"/>
              <a:ext cx="125557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양쪽 모서리가 둥근 사각형 6">
              <a:extLst>
                <a:ext uri="{FF2B5EF4-FFF2-40B4-BE49-F238E27FC236}">
                  <a16:creationId xmlns:a16="http://schemas.microsoft.com/office/drawing/2014/main" xmlns="" id="{55F5A717-A4E2-46D6-99E4-31E7CE72AD90}"/>
                </a:ext>
              </a:extLst>
            </p:cNvPr>
            <p:cNvSpPr/>
            <p:nvPr userDrawn="1"/>
          </p:nvSpPr>
          <p:spPr>
            <a:xfrm flipV="1">
              <a:off x="3151649" y="0"/>
              <a:ext cx="125557" cy="53491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8" name="그룹 21"/>
          <p:cNvGrpSpPr>
            <a:grpSpLocks/>
          </p:cNvGrpSpPr>
          <p:nvPr userDrawn="1"/>
        </p:nvGrpSpPr>
        <p:grpSpPr bwMode="auto">
          <a:xfrm>
            <a:off x="-3175" y="0"/>
            <a:ext cx="620713" cy="4941888"/>
            <a:chOff x="2771800" y="0"/>
            <a:chExt cx="619695" cy="6300000"/>
          </a:xfrm>
        </p:grpSpPr>
        <p:sp>
          <p:nvSpPr>
            <p:cNvPr id="9" name="양쪽 모서리가 둥근 사각형 8">
              <a:extLst>
                <a:ext uri="{FF2B5EF4-FFF2-40B4-BE49-F238E27FC236}">
                  <a16:creationId xmlns:a16="http://schemas.microsoft.com/office/drawing/2014/main" xmlns="" id="{76954087-20C0-4544-B8C7-6F4D31BF5A1F}"/>
                </a:ext>
              </a:extLst>
            </p:cNvPr>
            <p:cNvSpPr/>
            <p:nvPr userDrawn="1"/>
          </p:nvSpPr>
          <p:spPr>
            <a:xfrm flipV="1">
              <a:off x="2771800" y="0"/>
              <a:ext cx="126792" cy="50958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양쪽 모서리가 둥근 사각형 9">
              <a:extLst>
                <a:ext uri="{FF2B5EF4-FFF2-40B4-BE49-F238E27FC236}">
                  <a16:creationId xmlns:a16="http://schemas.microsoft.com/office/drawing/2014/main" xmlns="" id="{F8009EAD-62D8-4F88-BAD8-A7E99C846AF1}"/>
                </a:ext>
              </a:extLst>
            </p:cNvPr>
            <p:cNvSpPr/>
            <p:nvPr userDrawn="1"/>
          </p:nvSpPr>
          <p:spPr>
            <a:xfrm flipV="1">
              <a:off x="2895422" y="0"/>
              <a:ext cx="125207" cy="55087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양쪽 모서리가 둥근 사각형 10">
              <a:extLst>
                <a:ext uri="{FF2B5EF4-FFF2-40B4-BE49-F238E27FC236}">
                  <a16:creationId xmlns:a16="http://schemas.microsoft.com/office/drawing/2014/main" xmlns="" id="{15157DAC-BBC6-4602-90DA-EF68ABC8FDFA}"/>
                </a:ext>
              </a:extLst>
            </p:cNvPr>
            <p:cNvSpPr/>
            <p:nvPr userDrawn="1"/>
          </p:nvSpPr>
          <p:spPr>
            <a:xfrm flipV="1">
              <a:off x="3019044" y="0"/>
              <a:ext cx="125207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양쪽 모서리가 둥근 사각형 11">
              <a:extLst>
                <a:ext uri="{FF2B5EF4-FFF2-40B4-BE49-F238E27FC236}">
                  <a16:creationId xmlns:a16="http://schemas.microsoft.com/office/drawing/2014/main" xmlns="" id="{24E37D1A-F89B-4AE8-B336-08BF3292A361}"/>
                </a:ext>
              </a:extLst>
            </p:cNvPr>
            <p:cNvSpPr/>
            <p:nvPr userDrawn="1"/>
          </p:nvSpPr>
          <p:spPr>
            <a:xfrm flipV="1">
              <a:off x="3141081" y="0"/>
              <a:ext cx="126792" cy="573739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양쪽 모서리가 둥근 사각형 12">
              <a:extLst>
                <a:ext uri="{FF2B5EF4-FFF2-40B4-BE49-F238E27FC236}">
                  <a16:creationId xmlns:a16="http://schemas.microsoft.com/office/drawing/2014/main" xmlns="" id="{9B9AF016-7751-48A6-8AB7-993B96AFCA7A}"/>
                </a:ext>
              </a:extLst>
            </p:cNvPr>
            <p:cNvSpPr/>
            <p:nvPr userDrawn="1"/>
          </p:nvSpPr>
          <p:spPr>
            <a:xfrm flipV="1">
              <a:off x="3264703" y="0"/>
              <a:ext cx="126792" cy="54156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3C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/>
          <p:cNvPicPr>
            <a:picLocks noChangeAspect="1"/>
          </p:cNvPicPr>
          <p:nvPr userDrawn="1"/>
        </p:nvPicPr>
        <p:blipFill>
          <a:blip r:embed="rId2"/>
          <a:srcRect l="16939" b="73100"/>
          <a:stretch>
            <a:fillRect/>
          </a:stretch>
        </p:blipFill>
        <p:spPr bwMode="auto">
          <a:xfrm>
            <a:off x="0" y="6291263"/>
            <a:ext cx="9180513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7"/>
          <p:cNvPicPr>
            <a:picLocks noChangeAspect="1"/>
          </p:cNvPicPr>
          <p:nvPr userDrawn="1"/>
        </p:nvPicPr>
        <p:blipFill>
          <a:blip r:embed="rId3"/>
          <a:srcRect t="73100" r="16939"/>
          <a:stretch>
            <a:fillRect/>
          </a:stretch>
        </p:blipFill>
        <p:spPr bwMode="auto">
          <a:xfrm>
            <a:off x="0" y="0"/>
            <a:ext cx="9180513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8"/>
          <p:cNvGrpSpPr>
            <a:grpSpLocks/>
          </p:cNvGrpSpPr>
          <p:nvPr userDrawn="1"/>
        </p:nvGrpSpPr>
        <p:grpSpPr bwMode="auto">
          <a:xfrm>
            <a:off x="0" y="0"/>
            <a:ext cx="373063" cy="828675"/>
            <a:chOff x="2895090" y="0"/>
            <a:chExt cx="372580" cy="6300000"/>
          </a:xfrm>
        </p:grpSpPr>
        <p:sp>
          <p:nvSpPr>
            <p:cNvPr id="7" name="양쪽 모서리가 둥근 사각형 6">
              <a:extLst>
                <a:ext uri="{FF2B5EF4-FFF2-40B4-BE49-F238E27FC236}">
                  <a16:creationId xmlns:a16="http://schemas.microsoft.com/office/drawing/2014/main" xmlns="" id="{7A83AEB3-CE2C-44A1-8292-75A5BB7D2D67}"/>
                </a:ext>
              </a:extLst>
            </p:cNvPr>
            <p:cNvSpPr/>
            <p:nvPr userDrawn="1"/>
          </p:nvSpPr>
          <p:spPr>
            <a:xfrm flipV="1">
              <a:off x="2895090" y="0"/>
              <a:ext cx="125251" cy="56482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xmlns="" id="{96E888D4-979F-4BC7-9E81-A21278FCF882}"/>
                </a:ext>
              </a:extLst>
            </p:cNvPr>
            <p:cNvSpPr/>
            <p:nvPr userDrawn="1"/>
          </p:nvSpPr>
          <p:spPr>
            <a:xfrm flipV="1">
              <a:off x="3018755" y="0"/>
              <a:ext cx="125251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양쪽 모서리가 둥근 사각형 8">
              <a:extLst>
                <a:ext uri="{FF2B5EF4-FFF2-40B4-BE49-F238E27FC236}">
                  <a16:creationId xmlns:a16="http://schemas.microsoft.com/office/drawing/2014/main" xmlns="" id="{E5E808A8-64B2-4A4D-A24C-5684B0111290}"/>
                </a:ext>
              </a:extLst>
            </p:cNvPr>
            <p:cNvSpPr/>
            <p:nvPr userDrawn="1"/>
          </p:nvSpPr>
          <p:spPr>
            <a:xfrm flipV="1">
              <a:off x="3142419" y="0"/>
              <a:ext cx="125251" cy="544310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0" name="그룹 12"/>
          <p:cNvGrpSpPr>
            <a:grpSpLocks/>
          </p:cNvGrpSpPr>
          <p:nvPr userDrawn="1"/>
        </p:nvGrpSpPr>
        <p:grpSpPr bwMode="auto">
          <a:xfrm rot="10800000">
            <a:off x="8770938" y="6030913"/>
            <a:ext cx="373062" cy="827087"/>
            <a:chOff x="2895090" y="0"/>
            <a:chExt cx="372580" cy="6300000"/>
          </a:xfrm>
        </p:grpSpPr>
        <p:sp>
          <p:nvSpPr>
            <p:cNvPr id="11" name="양쪽 모서리가 둥근 사각형 10">
              <a:extLst>
                <a:ext uri="{FF2B5EF4-FFF2-40B4-BE49-F238E27FC236}">
                  <a16:creationId xmlns:a16="http://schemas.microsoft.com/office/drawing/2014/main" xmlns="" id="{89F2000B-FDA5-4736-95B6-4E75C0EBCB1F}"/>
                </a:ext>
              </a:extLst>
            </p:cNvPr>
            <p:cNvSpPr/>
            <p:nvPr userDrawn="1"/>
          </p:nvSpPr>
          <p:spPr>
            <a:xfrm flipV="1">
              <a:off x="2904603" y="60457"/>
              <a:ext cx="125250" cy="56470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양쪽 모서리가 둥근 사각형 11">
              <a:extLst>
                <a:ext uri="{FF2B5EF4-FFF2-40B4-BE49-F238E27FC236}">
                  <a16:creationId xmlns:a16="http://schemas.microsoft.com/office/drawing/2014/main" xmlns="" id="{26650115-21DA-4236-A558-4C991D9F1A92}"/>
                </a:ext>
              </a:extLst>
            </p:cNvPr>
            <p:cNvSpPr/>
            <p:nvPr userDrawn="1"/>
          </p:nvSpPr>
          <p:spPr>
            <a:xfrm flipV="1">
              <a:off x="3018755" y="0"/>
              <a:ext cx="125250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3C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양쪽 모서리가 둥근 사각형 12">
              <a:extLst>
                <a:ext uri="{FF2B5EF4-FFF2-40B4-BE49-F238E27FC236}">
                  <a16:creationId xmlns:a16="http://schemas.microsoft.com/office/drawing/2014/main" xmlns="" id="{CF0E6DE7-266A-42F5-BF91-9E82548EF7C9}"/>
                </a:ext>
              </a:extLst>
            </p:cNvPr>
            <p:cNvSpPr/>
            <p:nvPr userDrawn="1"/>
          </p:nvSpPr>
          <p:spPr>
            <a:xfrm flipV="1">
              <a:off x="3151933" y="-72553"/>
              <a:ext cx="125250" cy="544146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85262" y="155575"/>
            <a:ext cx="8229600" cy="584775"/>
          </a:xfrm>
          <a:noFill/>
          <a:ln>
            <a:noFill/>
          </a:ln>
        </p:spPr>
        <p:txBody>
          <a:bodyPr>
            <a:spAutoFit/>
          </a:bodyPr>
          <a:lstStyle>
            <a:lvl1pPr algn="l">
              <a:defRPr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rgbClr val="FE0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8"/>
          <p:cNvGrpSpPr>
            <a:grpSpLocks/>
          </p:cNvGrpSpPr>
          <p:nvPr userDrawn="1"/>
        </p:nvGrpSpPr>
        <p:grpSpPr bwMode="auto">
          <a:xfrm>
            <a:off x="971550" y="0"/>
            <a:ext cx="619125" cy="6300788"/>
            <a:chOff x="2771800" y="0"/>
            <a:chExt cx="619160" cy="6300000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xmlns="" id="{1455FDCC-5AD8-4ED4-8979-89D658816ADA}"/>
                </a:ext>
              </a:extLst>
            </p:cNvPr>
            <p:cNvSpPr/>
            <p:nvPr userDrawn="1"/>
          </p:nvSpPr>
          <p:spPr>
            <a:xfrm flipV="1">
              <a:off x="2771800" y="0"/>
              <a:ext cx="125420" cy="5939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xmlns="" id="{8C12DC06-46C2-4D2A-88BC-1B7F746A91A0}"/>
                </a:ext>
              </a:extLst>
            </p:cNvPr>
            <p:cNvSpPr/>
            <p:nvPr userDrawn="1"/>
          </p:nvSpPr>
          <p:spPr>
            <a:xfrm flipV="1">
              <a:off x="2895632" y="0"/>
              <a:ext cx="125420" cy="61206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xmlns="" id="{21C05C83-9373-4788-A5DB-CE90F0C860AF}"/>
                </a:ext>
              </a:extLst>
            </p:cNvPr>
            <p:cNvSpPr/>
            <p:nvPr userDrawn="1"/>
          </p:nvSpPr>
          <p:spPr>
            <a:xfrm flipV="1">
              <a:off x="3017877" y="0"/>
              <a:ext cx="127007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양쪽 모서리가 둥근 사각형 6">
              <a:extLst>
                <a:ext uri="{FF2B5EF4-FFF2-40B4-BE49-F238E27FC236}">
                  <a16:creationId xmlns:a16="http://schemas.microsoft.com/office/drawing/2014/main" xmlns="" id="{643D54CE-1660-4182-9F78-079F80374B61}"/>
                </a:ext>
              </a:extLst>
            </p:cNvPr>
            <p:cNvSpPr/>
            <p:nvPr userDrawn="1"/>
          </p:nvSpPr>
          <p:spPr>
            <a:xfrm flipV="1">
              <a:off x="3141709" y="0"/>
              <a:ext cx="125419" cy="61920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xmlns="" id="{7BFD8BF2-969A-429B-8557-E9FA675627C2}"/>
                </a:ext>
              </a:extLst>
            </p:cNvPr>
            <p:cNvSpPr/>
            <p:nvPr userDrawn="1"/>
          </p:nvSpPr>
          <p:spPr>
            <a:xfrm flipV="1">
              <a:off x="3265541" y="0"/>
              <a:ext cx="125419" cy="60476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3C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solidFill>
          <a:srgbClr val="FEA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8"/>
          <p:cNvGrpSpPr>
            <a:grpSpLocks/>
          </p:cNvGrpSpPr>
          <p:nvPr userDrawn="1"/>
        </p:nvGrpSpPr>
        <p:grpSpPr bwMode="auto">
          <a:xfrm>
            <a:off x="971550" y="0"/>
            <a:ext cx="619125" cy="6300788"/>
            <a:chOff x="2771800" y="0"/>
            <a:chExt cx="619160" cy="6300000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xmlns="" id="{71D65925-A2E4-4BFA-AF2C-85F5E158EC9B}"/>
                </a:ext>
              </a:extLst>
            </p:cNvPr>
            <p:cNvSpPr/>
            <p:nvPr userDrawn="1"/>
          </p:nvSpPr>
          <p:spPr>
            <a:xfrm flipV="1">
              <a:off x="2771800" y="0"/>
              <a:ext cx="125420" cy="5939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xmlns="" id="{EFE73E81-BDCC-42E9-93C1-3961BD32DFBD}"/>
                </a:ext>
              </a:extLst>
            </p:cNvPr>
            <p:cNvSpPr/>
            <p:nvPr userDrawn="1"/>
          </p:nvSpPr>
          <p:spPr>
            <a:xfrm flipV="1">
              <a:off x="2895632" y="0"/>
              <a:ext cx="125420" cy="61206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xmlns="" id="{A93A117E-8450-4172-9A1A-CDDBE8AD1DE7}"/>
                </a:ext>
              </a:extLst>
            </p:cNvPr>
            <p:cNvSpPr/>
            <p:nvPr userDrawn="1"/>
          </p:nvSpPr>
          <p:spPr>
            <a:xfrm flipV="1">
              <a:off x="3017877" y="0"/>
              <a:ext cx="127007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양쪽 모서리가 둥근 사각형 6">
              <a:extLst>
                <a:ext uri="{FF2B5EF4-FFF2-40B4-BE49-F238E27FC236}">
                  <a16:creationId xmlns:a16="http://schemas.microsoft.com/office/drawing/2014/main" xmlns="" id="{A46206DC-BEAE-4263-9A4C-3262A46EAA97}"/>
                </a:ext>
              </a:extLst>
            </p:cNvPr>
            <p:cNvSpPr/>
            <p:nvPr userDrawn="1"/>
          </p:nvSpPr>
          <p:spPr>
            <a:xfrm flipV="1">
              <a:off x="3141709" y="0"/>
              <a:ext cx="125419" cy="61920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xmlns="" id="{85AD380F-C4DB-4F53-B90E-DB44393DD835}"/>
                </a:ext>
              </a:extLst>
            </p:cNvPr>
            <p:cNvSpPr/>
            <p:nvPr userDrawn="1"/>
          </p:nvSpPr>
          <p:spPr>
            <a:xfrm flipV="1">
              <a:off x="3265541" y="0"/>
              <a:ext cx="125419" cy="60476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3C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bg>
      <p:bgPr>
        <a:solidFill>
          <a:srgbClr val="94B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8"/>
          <p:cNvGrpSpPr>
            <a:grpSpLocks/>
          </p:cNvGrpSpPr>
          <p:nvPr userDrawn="1"/>
        </p:nvGrpSpPr>
        <p:grpSpPr bwMode="auto">
          <a:xfrm>
            <a:off x="971550" y="0"/>
            <a:ext cx="619125" cy="6300788"/>
            <a:chOff x="2771800" y="0"/>
            <a:chExt cx="619160" cy="6300000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xmlns="" id="{24A28BFF-425C-4D63-AE59-8DA84180743D}"/>
                </a:ext>
              </a:extLst>
            </p:cNvPr>
            <p:cNvSpPr/>
            <p:nvPr userDrawn="1"/>
          </p:nvSpPr>
          <p:spPr>
            <a:xfrm flipV="1">
              <a:off x="2771800" y="0"/>
              <a:ext cx="125420" cy="5939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xmlns="" id="{1C9AB48D-1561-4A2F-8CA1-9B118C8C92B1}"/>
                </a:ext>
              </a:extLst>
            </p:cNvPr>
            <p:cNvSpPr/>
            <p:nvPr userDrawn="1"/>
          </p:nvSpPr>
          <p:spPr>
            <a:xfrm flipV="1">
              <a:off x="2895632" y="0"/>
              <a:ext cx="125420" cy="61206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xmlns="" id="{6D46FE72-9C93-4F4E-BB52-6257BAF8F4C6}"/>
                </a:ext>
              </a:extLst>
            </p:cNvPr>
            <p:cNvSpPr/>
            <p:nvPr userDrawn="1"/>
          </p:nvSpPr>
          <p:spPr>
            <a:xfrm flipV="1">
              <a:off x="3017877" y="0"/>
              <a:ext cx="127007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양쪽 모서리가 둥근 사각형 6">
              <a:extLst>
                <a:ext uri="{FF2B5EF4-FFF2-40B4-BE49-F238E27FC236}">
                  <a16:creationId xmlns:a16="http://schemas.microsoft.com/office/drawing/2014/main" xmlns="" id="{1334E29A-29E8-4DAA-AAAE-41F61EE73BA6}"/>
                </a:ext>
              </a:extLst>
            </p:cNvPr>
            <p:cNvSpPr/>
            <p:nvPr userDrawn="1"/>
          </p:nvSpPr>
          <p:spPr>
            <a:xfrm flipV="1">
              <a:off x="3141709" y="0"/>
              <a:ext cx="125419" cy="61920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xmlns="" id="{90FC1197-BE9D-4BDC-8E00-B20FCDB267E2}"/>
                </a:ext>
              </a:extLst>
            </p:cNvPr>
            <p:cNvSpPr/>
            <p:nvPr userDrawn="1"/>
          </p:nvSpPr>
          <p:spPr>
            <a:xfrm flipV="1">
              <a:off x="3265541" y="0"/>
              <a:ext cx="125419" cy="60476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3C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bg>
      <p:bgPr>
        <a:solidFill>
          <a:srgbClr val="8E3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8"/>
          <p:cNvGrpSpPr>
            <a:grpSpLocks/>
          </p:cNvGrpSpPr>
          <p:nvPr userDrawn="1"/>
        </p:nvGrpSpPr>
        <p:grpSpPr bwMode="auto">
          <a:xfrm>
            <a:off x="971550" y="0"/>
            <a:ext cx="619125" cy="6300788"/>
            <a:chOff x="2771800" y="0"/>
            <a:chExt cx="619160" cy="6300000"/>
          </a:xfrm>
        </p:grpSpPr>
        <p:sp>
          <p:nvSpPr>
            <p:cNvPr id="4" name="양쪽 모서리가 둥근 사각형 3">
              <a:extLst>
                <a:ext uri="{FF2B5EF4-FFF2-40B4-BE49-F238E27FC236}">
                  <a16:creationId xmlns:a16="http://schemas.microsoft.com/office/drawing/2014/main" xmlns="" id="{50C687D2-4D29-460F-AC5D-62F90634E989}"/>
                </a:ext>
              </a:extLst>
            </p:cNvPr>
            <p:cNvSpPr/>
            <p:nvPr userDrawn="1"/>
          </p:nvSpPr>
          <p:spPr>
            <a:xfrm flipV="1">
              <a:off x="2771800" y="0"/>
              <a:ext cx="125420" cy="5939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양쪽 모서리가 둥근 사각형 4">
              <a:extLst>
                <a:ext uri="{FF2B5EF4-FFF2-40B4-BE49-F238E27FC236}">
                  <a16:creationId xmlns:a16="http://schemas.microsoft.com/office/drawing/2014/main" xmlns="" id="{A3167AE8-6C16-4EB6-90EA-9B0BCCA6E6C4}"/>
                </a:ext>
              </a:extLst>
            </p:cNvPr>
            <p:cNvSpPr/>
            <p:nvPr userDrawn="1"/>
          </p:nvSpPr>
          <p:spPr>
            <a:xfrm flipV="1">
              <a:off x="2895632" y="0"/>
              <a:ext cx="125420" cy="61206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양쪽 모서리가 둥근 사각형 5">
              <a:extLst>
                <a:ext uri="{FF2B5EF4-FFF2-40B4-BE49-F238E27FC236}">
                  <a16:creationId xmlns:a16="http://schemas.microsoft.com/office/drawing/2014/main" xmlns="" id="{5A5249B1-153C-4066-845A-ECD88057B46D}"/>
                </a:ext>
              </a:extLst>
            </p:cNvPr>
            <p:cNvSpPr/>
            <p:nvPr userDrawn="1"/>
          </p:nvSpPr>
          <p:spPr>
            <a:xfrm flipV="1">
              <a:off x="3017877" y="0"/>
              <a:ext cx="127007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양쪽 모서리가 둥근 사각형 6">
              <a:extLst>
                <a:ext uri="{FF2B5EF4-FFF2-40B4-BE49-F238E27FC236}">
                  <a16:creationId xmlns:a16="http://schemas.microsoft.com/office/drawing/2014/main" xmlns="" id="{00056C39-07F4-4990-A936-AF5E0DF87E89}"/>
                </a:ext>
              </a:extLst>
            </p:cNvPr>
            <p:cNvSpPr/>
            <p:nvPr userDrawn="1"/>
          </p:nvSpPr>
          <p:spPr>
            <a:xfrm flipV="1">
              <a:off x="3141709" y="0"/>
              <a:ext cx="125419" cy="61920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xmlns="" id="{EF3F69D3-FBF4-4ABF-8108-7C8242DD4726}"/>
                </a:ext>
              </a:extLst>
            </p:cNvPr>
            <p:cNvSpPr/>
            <p:nvPr userDrawn="1"/>
          </p:nvSpPr>
          <p:spPr>
            <a:xfrm flipV="1">
              <a:off x="3265541" y="0"/>
              <a:ext cx="125419" cy="60476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3C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8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9468" r="25220"/>
          <a:stretch/>
        </p:blipFill>
        <p:spPr>
          <a:xfrm>
            <a:off x="0" y="650875"/>
            <a:ext cx="9180513" cy="6207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;p2"/>
          <p:cNvGrpSpPr/>
          <p:nvPr/>
        </p:nvGrpSpPr>
        <p:grpSpPr>
          <a:xfrm rot="10800000">
            <a:off x="8647114" y="3933825"/>
            <a:ext cx="495300" cy="2924175"/>
            <a:chOff x="2776567" y="0"/>
            <a:chExt cx="495870" cy="6300000"/>
          </a:xfrm>
        </p:grpSpPr>
        <p:sp>
          <p:nvSpPr>
            <p:cNvPr id="14" name="Google Shape;14;p2"/>
            <p:cNvSpPr/>
            <p:nvPr/>
          </p:nvSpPr>
          <p:spPr>
            <a:xfrm rot="10800000" flipH="1">
              <a:off x="2776567" y="10260"/>
              <a:ext cx="125557" cy="58143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 flipH="1">
              <a:off x="2900535" y="17100"/>
              <a:ext cx="125557" cy="61187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 rot="10800000" flipH="1">
              <a:off x="3022914" y="0"/>
              <a:ext cx="125556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3146881" y="0"/>
              <a:ext cx="125556" cy="534918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grpSp>
        <p:nvGrpSpPr>
          <p:cNvPr id="3" name="Google Shape;18;p2"/>
          <p:cNvGrpSpPr/>
          <p:nvPr/>
        </p:nvGrpSpPr>
        <p:grpSpPr>
          <a:xfrm>
            <a:off x="-3175" y="0"/>
            <a:ext cx="620713" cy="4941888"/>
            <a:chOff x="2771800" y="0"/>
            <a:chExt cx="619695" cy="6300000"/>
          </a:xfrm>
        </p:grpSpPr>
        <p:sp>
          <p:nvSpPr>
            <p:cNvPr id="19" name="Google Shape;19;p2"/>
            <p:cNvSpPr/>
            <p:nvPr/>
          </p:nvSpPr>
          <p:spPr>
            <a:xfrm rot="10800000" flipH="1">
              <a:off x="2771800" y="0"/>
              <a:ext cx="126792" cy="509585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CD0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10800000" flipH="1">
              <a:off x="2895422" y="0"/>
              <a:ext cx="125207" cy="55087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00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10800000" flipH="1">
              <a:off x="3019044" y="0"/>
              <a:ext cx="125207" cy="630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78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10800000" flipH="1">
              <a:off x="3141081" y="0"/>
              <a:ext cx="126792" cy="573739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CC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rot="10800000" flipH="1">
              <a:off x="3264703" y="0"/>
              <a:ext cx="126792" cy="54156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A3CB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E57EA9F3-F4BB-4817-BE7E-9D04F88FDF4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C7CD821D-AEB6-4676-A753-02A6D93F7A0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B533E5C3-37C1-470B-BF30-C88050240E0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/>
            </a:lvl1pPr>
          </a:lstStyle>
          <a:p>
            <a:fld id="{995C0FF6-1EFB-4F6F-A37E-45295304AEA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177" r:id="rId3"/>
    <p:sldLayoutId id="2147484178" r:id="rId4"/>
    <p:sldLayoutId id="2147484179" r:id="rId5"/>
    <p:sldLayoutId id="2147484180" r:id="rId6"/>
    <p:sldLayoutId id="2147484181" r:id="rId7"/>
    <p:sldLayoutId id="2147484182" r:id="rId8"/>
    <p:sldLayoutId id="2147484185" r:id="rId9"/>
    <p:sldLayoutId id="2147484187" r:id="rId10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10"/>
          <p:cNvGrpSpPr>
            <a:grpSpLocks/>
          </p:cNvGrpSpPr>
          <p:nvPr/>
        </p:nvGrpSpPr>
        <p:grpSpPr bwMode="auto">
          <a:xfrm>
            <a:off x="4041775" y="2263775"/>
            <a:ext cx="4795838" cy="1381125"/>
            <a:chOff x="392600" y="2295919"/>
            <a:chExt cx="5903025" cy="1380348"/>
          </a:xfrm>
        </p:grpSpPr>
        <p:sp>
          <p:nvSpPr>
            <p:cNvPr id="6" name="Text Box 5">
              <a:extLst>
                <a:ext uri="{FF2B5EF4-FFF2-40B4-BE49-F238E27FC236}">
                  <a16:creationId xmlns:a16="http://schemas.microsoft.com/office/drawing/2014/main" xmlns="" id="{3ECA6354-704D-4CCF-A5C4-845D3598D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64" y="2295919"/>
              <a:ext cx="4824463" cy="1107543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spAutoFit/>
              <a:scene3d>
                <a:camera prst="orthographicFront"/>
                <a:lightRig rig="glow" dir="t">
                  <a:rot lat="0" lon="0" rev="3600000"/>
                </a:lightRig>
              </a:scene3d>
              <a:sp3d prstMaterial="softEdge">
                <a:bevelT w="29210" h="16510"/>
              </a:sp3d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6600" b="1" spc="-150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Tahoma" panose="020B0604030504040204" pitchFamily="34" charset="0"/>
                  <a:ea typeface="맑은 고딕" panose="020B0503020000020004" pitchFamily="50" charset="-127"/>
                  <a:cs typeface="Tahoma" panose="020B0604030504040204" pitchFamily="34" charset="0"/>
                </a:rPr>
                <a:t>F-458</a:t>
              </a:r>
              <a:endParaRPr lang="ko-KR" altLang="ko-KR" sz="6600" b="1" spc="-150" dirty="0">
                <a:solidFill>
                  <a:srgbClr val="262626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xmlns="" id="{EAFB9304-5063-4CB2-BF21-1F8B6590D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600" y="3090810"/>
              <a:ext cx="5903025" cy="585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latinLnBrk="1" hangingPunct="1">
                <a:defRPr/>
              </a:pPr>
              <a:endParaRPr lang="ko-KR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4C3E7685-D1BE-4978-A998-1759DF5FA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</a:rPr>
              <a:t>04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b="1" smtClean="0">
                <a:solidFill>
                  <a:schemeClr val="tx1"/>
                </a:solidFill>
              </a:rPr>
              <a:t>구현 기능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0483" name="TextBox 1"/>
          <p:cNvSpPr txBox="1">
            <a:spLocks noChangeArrowheads="1"/>
          </p:cNvSpPr>
          <p:nvPr/>
        </p:nvSpPr>
        <p:spPr bwMode="auto">
          <a:xfrm>
            <a:off x="468313" y="1052513"/>
            <a:ext cx="8207375" cy="507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TMS570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보드를 이용하여 각 기능들을  활용해본다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- RF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송수신기를 이용하여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서보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모터와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BLDC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를 제어한다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- LED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를 제어한다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-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FreeRTOS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를 활용하여 각각의 태스크를 제어한다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- FPGA, DSP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와 통신을 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ZYBO Z7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보드를 이용하여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LIDAR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를 제어한다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- GARMIN LIDAR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와 통신한다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- MCU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와 통신을  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DSP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보드를 이용하여 영상을 처리하고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LIDAR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를 제어한다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카메라 모듈을 활용하여 라인을 구분한다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스피커에서 오디오 파일을 재생한다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- MCU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와 통신을 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E6BC4BC-89C3-4C98-B29C-2572B7E6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4)</a:t>
            </a:r>
            <a:r>
              <a:rPr lang="en-US" altLang="ko-KR" b="1" err="1">
                <a:solidFill>
                  <a:schemeClr val="tx1"/>
                </a:solidFill>
              </a:rPr>
              <a:t>Petalinux</a:t>
            </a:r>
            <a:r>
              <a:rPr lang="en-US" altLang="ko-KR" b="1">
                <a:solidFill>
                  <a:schemeClr val="tx1"/>
                </a:solidFill>
              </a:rPr>
              <a:t> Auto Login / </a:t>
            </a:r>
            <a:r>
              <a:rPr lang="en-US" altLang="ko-KR" b="1" err="1">
                <a:solidFill>
                  <a:schemeClr val="tx1"/>
                </a:solidFill>
              </a:rPr>
              <a:t>Autorun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40963" name="TextBox 5"/>
          <p:cNvSpPr txBox="1">
            <a:spLocks noChangeArrowheads="1"/>
          </p:cNvSpPr>
          <p:nvPr/>
        </p:nvSpPr>
        <p:spPr bwMode="auto">
          <a:xfrm>
            <a:off x="468313" y="1052513"/>
            <a:ext cx="8280400" cy="375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(2) Autorun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시스템 부트 시 실행되는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shell script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작성</a:t>
            </a:r>
            <a:endParaRPr lang="en-US" altLang="ko-KR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 - install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형식의 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app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생성</a:t>
            </a: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 - bb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파일 수정</a:t>
            </a: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 - shell script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작성</a:t>
            </a: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 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275" y="2222500"/>
            <a:ext cx="56864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3550" y="2971800"/>
            <a:ext cx="56769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713" y="4437063"/>
            <a:ext cx="574357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BE263F45-7B61-49B1-BAC4-B78F54190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</a:rPr>
              <a:t>FPGA </a:t>
            </a:r>
            <a:r>
              <a:rPr lang="en-US" altLang="ko-KR" b="1" dirty="0">
                <a:solidFill>
                  <a:schemeClr val="tx1"/>
                </a:solidFill>
              </a:rPr>
              <a:t>4)</a:t>
            </a:r>
            <a:r>
              <a:rPr lang="en-US" altLang="ko-KR" b="1" dirty="0" err="1">
                <a:solidFill>
                  <a:schemeClr val="tx1"/>
                </a:solidFill>
              </a:rPr>
              <a:t>Petalinux</a:t>
            </a:r>
            <a:r>
              <a:rPr lang="en-US" altLang="ko-KR" b="1" dirty="0">
                <a:solidFill>
                  <a:schemeClr val="tx1"/>
                </a:solidFill>
              </a:rPr>
              <a:t> Auto Login / </a:t>
            </a:r>
            <a:r>
              <a:rPr lang="en-US" altLang="ko-KR" b="1" dirty="0" err="1">
                <a:solidFill>
                  <a:schemeClr val="tx1"/>
                </a:solidFill>
              </a:rPr>
              <a:t>Autorun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1987" name="TextBox 5"/>
          <p:cNvSpPr txBox="1">
            <a:spLocks noChangeArrowheads="1"/>
          </p:cNvSpPr>
          <p:nvPr/>
        </p:nvSpPr>
        <p:spPr bwMode="auto">
          <a:xfrm>
            <a:off x="468313" y="1052513"/>
            <a:ext cx="82804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(2) Autorun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동작 확인</a:t>
            </a:r>
            <a:endParaRPr lang="en-US" altLang="ko-KR" b="1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 -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부트 시 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“Starting myapp”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메시지 출력 확인</a:t>
            </a: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 - ps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명령어로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ps-spi-i2c-app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프로세스 실행 확인</a:t>
            </a: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175" y="4178300"/>
            <a:ext cx="5035550" cy="249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2938" y="2344738"/>
            <a:ext cx="5102225" cy="12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3A45885-D7D8-4976-9B38-D9DAF2D809D0}"/>
              </a:ext>
            </a:extLst>
          </p:cNvPr>
          <p:cNvCxnSpPr/>
          <p:nvPr/>
        </p:nvCxnSpPr>
        <p:spPr>
          <a:xfrm>
            <a:off x="1912938" y="2708275"/>
            <a:ext cx="1074737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E21FF88-FAB6-4CE0-9D34-B7FFC76BBE3E}"/>
              </a:ext>
            </a:extLst>
          </p:cNvPr>
          <p:cNvCxnSpPr/>
          <p:nvPr/>
        </p:nvCxnSpPr>
        <p:spPr>
          <a:xfrm>
            <a:off x="3203575" y="4868863"/>
            <a:ext cx="1584325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xmlns="" id="{F215303A-61C2-4DD2-A53E-80A202330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7150"/>
            <a:ext cx="9144000" cy="83185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29210" h="16510"/>
            </a:sp3d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4800" b="1" spc="-150">
                <a:solidFill>
                  <a:srgbClr val="FE005E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algn="ctr">
              <a:defRPr/>
            </a:pPr>
            <a:r>
              <a:rPr lang="ko-KR" altLang="en-US" dirty="0" smtClean="0">
                <a:solidFill>
                  <a:schemeClr val="tx1"/>
                </a:solidFill>
              </a:rPr>
              <a:t>시연 영상</a:t>
            </a:r>
            <a:endParaRPr lang="ko-KR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BE263F45-7B61-49B1-BAC4-B78F54190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chemeClr val="tx1"/>
                </a:solidFill>
              </a:rPr>
              <a:t>0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BOM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4" name="그림 3" descr="B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928670"/>
            <a:ext cx="7796094" cy="54292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xmlns="" id="{18D9CE6E-312B-490E-9D1B-343E63515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28354"/>
            <a:ext cx="9144000" cy="769441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29210" h="16510"/>
            </a:sp3d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4800" b="1" spc="-150">
                <a:solidFill>
                  <a:srgbClr val="FE005E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algn="ctr">
              <a:defRPr/>
            </a:pPr>
            <a:r>
              <a:rPr lang="ko-KR" altLang="en-US" sz="4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구성</a:t>
            </a:r>
            <a:r>
              <a:rPr lang="en-US" altLang="ko-KR" sz="4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(POWER BOARD)</a:t>
            </a:r>
            <a:endParaRPr lang="ko-KR" altLang="ko-KR" sz="4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0D46CA04-89BD-45CD-9BB7-35B480AE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</a:rPr>
              <a:t>블록 다이어그램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22531" name="Picture 3" descr="C:\Users\Jangho\Desktop\최종발표\블록다이어그램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357313"/>
            <a:ext cx="7613650" cy="442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2183233F-C5B7-436D-BC61-49F70DFB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</a:rPr>
              <a:t>전체 회로도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23555" name="Picture 2" descr="C:\Users\Jangho\Desktop\최종발표\2019-07-10 22;08;44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928688"/>
            <a:ext cx="7878763" cy="562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B0166E47-0B0C-4595-AF3B-64AF4506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785813"/>
            <a:ext cx="8229600" cy="584200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</a:rPr>
              <a:t>엔코더 레벨 시프터 회로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24579" name="Picture 2" descr="C:\Users\Jangho\Desktop\최종발표\2019-07-10 17;16;16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857375"/>
            <a:ext cx="5572125" cy="456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xmlns="" id="{7D528E00-87D8-46FC-98C0-486A4A42F0A6}"/>
              </a:ext>
            </a:extLst>
          </p:cNvPr>
          <p:cNvSpPr txBox="1"/>
          <p:nvPr/>
        </p:nvSpPr>
        <p:spPr>
          <a:xfrm>
            <a:off x="5786438" y="1928813"/>
            <a:ext cx="3286125" cy="4429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buFontTx/>
              <a:buChar char="-"/>
              <a:defRPr/>
            </a:pPr>
            <a:r>
              <a:rPr lang="ko-KR" altLang="en-US" sz="1400" b="1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동작 원리</a:t>
            </a:r>
            <a:endParaRPr lang="en-US" altLang="ko-KR" sz="1400" b="1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  <a:defRPr/>
            </a:pP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엔코더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ko-KR" altLang="en-US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출력측에서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나온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16v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신호를 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tr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의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base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에 입력하여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high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신호 </a:t>
            </a:r>
            <a:r>
              <a:rPr lang="ko-KR" altLang="en-US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인가시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altLang="ko-KR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tr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이 구동되며 컬렉터 저항에 걸린 전압을 </a:t>
            </a:r>
            <a:r>
              <a:rPr lang="en-US" altLang="ko-KR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mcu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측에서 </a:t>
            </a:r>
            <a:r>
              <a:rPr lang="en-US" altLang="ko-KR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Eqep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를 통해 파형을 읽는다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.</a:t>
            </a:r>
          </a:p>
          <a:p>
            <a:pPr>
              <a:lnSpc>
                <a:spcPct val="90000"/>
              </a:lnSpc>
              <a:buFontTx/>
              <a:buChar char="-"/>
              <a:defRPr/>
            </a:pP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  <a:defRPr/>
            </a:pPr>
            <a:r>
              <a:rPr lang="ko-KR" altLang="en-US" sz="1400" b="1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문제점</a:t>
            </a:r>
            <a:endParaRPr lang="en-US" altLang="ko-KR" sz="1400" b="1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전류제한을 위해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Base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저항을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10k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로 </a:t>
            </a:r>
            <a:r>
              <a:rPr lang="ko-KR" altLang="en-US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했을때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330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옴 측 출력 전압이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2.X V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가 걸리게 되어 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MCU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측에서 전압 레벨을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high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로 인식하지 못하는 문제 발생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.</a:t>
            </a:r>
          </a:p>
          <a:p>
            <a:pPr>
              <a:lnSpc>
                <a:spcPct val="90000"/>
              </a:lnSpc>
              <a:defRPr/>
            </a:pP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- </a:t>
            </a:r>
            <a:r>
              <a:rPr lang="ko-KR" altLang="en-US" sz="1400" b="1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해결 방안</a:t>
            </a:r>
            <a:endParaRPr lang="en-US" altLang="ko-KR" sz="1400" b="1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Base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저항을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1.5k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로 낮추어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base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에 충분한 전류가 흐르게 해서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330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옴 측 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출력전압이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3.3v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가 걸리게 되어서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MCU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측에서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HIGH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신호를 정상적으로 </a:t>
            </a:r>
            <a:r>
              <a:rPr lang="ko-KR" altLang="en-US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인식하게됨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91A88EFA-1D45-41F4-ACBB-D547E4256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785813"/>
            <a:ext cx="8229600" cy="584200"/>
          </a:xfrm>
        </p:spPr>
        <p:txBody>
          <a:bodyPr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5V </a:t>
            </a:r>
            <a:r>
              <a:rPr>
                <a:solidFill>
                  <a:schemeClr val="tx1"/>
                </a:solidFill>
              </a:rPr>
              <a:t>전원 공급 회로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25603" name="Picture 2" descr="C:\Users\Jangho\Desktop\최종발표\2019-07-10 17;16;25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857375"/>
            <a:ext cx="5000625" cy="316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Shape 1">
            <a:extLst>
              <a:ext uri="{FF2B5EF4-FFF2-40B4-BE49-F238E27FC236}">
                <a16:creationId xmlns:a16="http://schemas.microsoft.com/office/drawing/2014/main" xmlns="" id="{1FCB8C0B-0102-4DAF-A1C3-2AE35E6AEC99}"/>
              </a:ext>
            </a:extLst>
          </p:cNvPr>
          <p:cNvSpPr txBox="1"/>
          <p:nvPr/>
        </p:nvSpPr>
        <p:spPr>
          <a:xfrm>
            <a:off x="5357813" y="1500188"/>
            <a:ext cx="3571875" cy="45005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buFontTx/>
              <a:buChar char="-"/>
              <a:defRPr/>
            </a:pPr>
            <a:r>
              <a:rPr lang="ko-KR" altLang="en-US" sz="1400" b="1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동작 원리</a:t>
            </a:r>
            <a:endParaRPr lang="en-US" altLang="ko-KR" sz="1400" b="1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  <a:defRPr/>
            </a:pP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4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셀 배터리에서 공급된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16v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전압을 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DCDC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컨버터를 통해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5v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로 변환 후 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fpga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와 </a:t>
            </a:r>
            <a:r>
              <a:rPr lang="en-US" altLang="ko-KR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lidar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en-US" altLang="ko-KR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rf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수신기에 안정적인 전원을 공급해준다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.</a:t>
            </a:r>
          </a:p>
          <a:p>
            <a:pPr>
              <a:lnSpc>
                <a:spcPct val="90000"/>
              </a:lnSpc>
              <a:buFontTx/>
              <a:buChar char="-"/>
              <a:defRPr/>
            </a:pP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  <a:defRPr/>
            </a:pPr>
            <a:r>
              <a:rPr lang="ko-KR" altLang="en-US" sz="1400" b="1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문제점</a:t>
            </a:r>
            <a:endParaRPr lang="en-US" altLang="ko-KR" sz="1400" b="1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전선을 길게 연결해서 전압을 공급하다 보니 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Fpga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측에서 전류를 순간적으로 </a:t>
            </a:r>
            <a:r>
              <a:rPr lang="ko-KR" altLang="en-US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끌어쓰면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전압이 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4.5v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정도로 </a:t>
            </a:r>
            <a:r>
              <a:rPr lang="ko-KR" altLang="en-US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드랍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되는 문제 발생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- </a:t>
            </a:r>
            <a:r>
              <a:rPr lang="ko-KR" altLang="en-US" sz="1400" b="1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해결 방안</a:t>
            </a:r>
            <a:endParaRPr lang="en-US" altLang="ko-KR" sz="1400" b="1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일단 물리적으로 </a:t>
            </a:r>
            <a:r>
              <a:rPr lang="ko-KR" altLang="en-US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공급측에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가깝게 보드를 연결하여 도선저항을 최대한 줄여서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안정적인 전원을 공급한다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.</a:t>
            </a:r>
          </a:p>
          <a:p>
            <a:pPr>
              <a:lnSpc>
                <a:spcPct val="90000"/>
              </a:lnSpc>
              <a:defRPr/>
            </a:pP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Dcdc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의 앞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ko-KR" altLang="en-US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뒷단에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ko-KR" altLang="en-US" sz="12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커패시터를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추가하여</a:t>
            </a:r>
            <a:endParaRPr lang="en-US" altLang="ko-KR" sz="12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전원을 안정적으로 받아오고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, </a:t>
            </a:r>
            <a:r>
              <a:rPr lang="ko-KR" altLang="en-US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안정적으로 공급해줄 수 있는 환경을 만들어 준다</a:t>
            </a:r>
            <a:r>
              <a:rPr lang="en-US" altLang="ko-KR" sz="12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B2542A5B-43F0-4E01-8A42-9397333A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142875"/>
            <a:ext cx="8229600" cy="584200"/>
          </a:xfrm>
        </p:spPr>
        <p:txBody>
          <a:bodyPr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POWER LED </a:t>
            </a:r>
            <a:r>
              <a:rPr b="1">
                <a:solidFill>
                  <a:schemeClr val="tx1"/>
                </a:solidFill>
              </a:rPr>
              <a:t>구동 회로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26627" name="Picture 2" descr="C:\Users\Jangho\Desktop\최종발표\2019-07-10 17;16;42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714375"/>
            <a:ext cx="8286750" cy="315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3071813" y="4929188"/>
            <a:ext cx="5429250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ko-KR" altLang="en-US" sz="1400" b="1"/>
              <a:t> 문제점</a:t>
            </a:r>
            <a:endParaRPr lang="en-US" altLang="ko-KR" sz="1400" b="1"/>
          </a:p>
          <a:p>
            <a:pPr>
              <a:buFontTx/>
              <a:buChar char="-"/>
            </a:pPr>
            <a:endParaRPr lang="en-US" altLang="ko-KR" sz="1100"/>
          </a:p>
          <a:p>
            <a:r>
              <a:rPr lang="en-US" altLang="ko-KR" sz="1100"/>
              <a:t>Mosfet gate floating </a:t>
            </a:r>
            <a:r>
              <a:rPr lang="ko-KR" altLang="en-US" sz="1100"/>
              <a:t>현상으로 인해 </a:t>
            </a:r>
            <a:r>
              <a:rPr lang="en-US" altLang="ko-KR" sz="1100"/>
              <a:t>power led</a:t>
            </a:r>
            <a:r>
              <a:rPr lang="ko-KR" altLang="en-US" sz="1100"/>
              <a:t>가 </a:t>
            </a:r>
            <a:r>
              <a:rPr lang="en-US" altLang="ko-KR" sz="1100"/>
              <a:t>gate</a:t>
            </a:r>
            <a:r>
              <a:rPr lang="ko-KR" altLang="en-US" sz="1100"/>
              <a:t>에 입력이 없을때도 오동작하는 문제 발생</a:t>
            </a:r>
            <a:endParaRPr lang="en-US" altLang="ko-KR" sz="1100"/>
          </a:p>
          <a:p>
            <a:endParaRPr lang="en-US" altLang="ko-KR" sz="1100"/>
          </a:p>
          <a:p>
            <a:pPr>
              <a:buFontTx/>
              <a:buChar char="-"/>
            </a:pPr>
            <a:r>
              <a:rPr lang="ko-KR" altLang="en-US" sz="1400" b="1"/>
              <a:t> 해결방안</a:t>
            </a:r>
            <a:endParaRPr lang="en-US" altLang="ko-KR" sz="1400" b="1"/>
          </a:p>
          <a:p>
            <a:pPr>
              <a:buFontTx/>
              <a:buChar char="-"/>
            </a:pPr>
            <a:endParaRPr lang="en-US" altLang="ko-KR" sz="1100"/>
          </a:p>
          <a:p>
            <a:r>
              <a:rPr lang="en-US" altLang="ko-KR" sz="1100"/>
              <a:t>Gate – Source </a:t>
            </a:r>
            <a:r>
              <a:rPr lang="ko-KR" altLang="en-US" sz="1100"/>
              <a:t>간 </a:t>
            </a:r>
            <a:r>
              <a:rPr lang="en-US" altLang="ko-KR" sz="1100"/>
              <a:t>pull down </a:t>
            </a:r>
            <a:r>
              <a:rPr lang="ko-KR" altLang="en-US" sz="1100"/>
              <a:t>저항을 추가해서</a:t>
            </a:r>
            <a:r>
              <a:rPr lang="en-US" altLang="ko-KR" sz="1100"/>
              <a:t> floating </a:t>
            </a:r>
            <a:r>
              <a:rPr lang="ko-KR" altLang="en-US" sz="1100"/>
              <a:t>현상을 방지하여</a:t>
            </a:r>
            <a:endParaRPr lang="en-US" altLang="ko-KR" sz="1100"/>
          </a:p>
          <a:p>
            <a:r>
              <a:rPr lang="en-US" altLang="ko-KR" sz="1100"/>
              <a:t>led</a:t>
            </a:r>
            <a:r>
              <a:rPr lang="ko-KR" altLang="en-US" sz="1100"/>
              <a:t>의 오동작을 방지한다</a:t>
            </a:r>
            <a:r>
              <a:rPr lang="en-US" altLang="ko-KR" sz="1100"/>
              <a:t>.</a:t>
            </a:r>
          </a:p>
        </p:txBody>
      </p:sp>
      <p:pic>
        <p:nvPicPr>
          <p:cNvPr id="26629" name="Picture 4" descr="C:\Users\Jangho\Documents\카카오톡 받은 파일\수정됨_KakaoTalk_20190704_11231715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4572000"/>
            <a:ext cx="2500312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TextBox 8"/>
          <p:cNvSpPr txBox="1">
            <a:spLocks noChangeArrowheads="1"/>
          </p:cNvSpPr>
          <p:nvPr/>
        </p:nvSpPr>
        <p:spPr bwMode="auto">
          <a:xfrm>
            <a:off x="3071813" y="3929063"/>
            <a:ext cx="5643562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-"/>
            </a:pPr>
            <a:r>
              <a:rPr lang="ko-KR" altLang="en-US" sz="1100"/>
              <a:t> </a:t>
            </a:r>
            <a:r>
              <a:rPr lang="ko-KR" altLang="en-US" sz="1400" b="1"/>
              <a:t>동작원리 </a:t>
            </a:r>
            <a:endParaRPr lang="en-US" altLang="ko-KR" sz="1400" b="1"/>
          </a:p>
          <a:p>
            <a:endParaRPr lang="en-US" altLang="ko-KR" sz="1100"/>
          </a:p>
          <a:p>
            <a:r>
              <a:rPr lang="ko-KR" altLang="en-US" sz="1100"/>
              <a:t>우리가 쓰는 </a:t>
            </a:r>
            <a:r>
              <a:rPr lang="en-US" altLang="ko-KR" sz="1100"/>
              <a:t>mcu</a:t>
            </a:r>
            <a:r>
              <a:rPr lang="ko-KR" altLang="en-US" sz="1100"/>
              <a:t>의 경우 </a:t>
            </a:r>
            <a:r>
              <a:rPr lang="en-US" altLang="ko-KR" sz="1100"/>
              <a:t>mosfet</a:t>
            </a:r>
            <a:r>
              <a:rPr lang="ko-KR" altLang="en-US" sz="1100"/>
              <a:t>의 </a:t>
            </a:r>
            <a:r>
              <a:rPr lang="en-US" altLang="ko-KR" sz="1100"/>
              <a:t>gate</a:t>
            </a:r>
            <a:r>
              <a:rPr lang="ko-KR" altLang="en-US" sz="1100"/>
              <a:t>를 동작시키기 충분한 전압이 나오지 않으므로</a:t>
            </a:r>
            <a:endParaRPr lang="en-US" altLang="ko-KR" sz="1100"/>
          </a:p>
          <a:p>
            <a:r>
              <a:rPr lang="en-US" altLang="ko-KR" sz="1100"/>
              <a:t>mcu </a:t>
            </a:r>
            <a:r>
              <a:rPr lang="ko-KR" altLang="en-US" sz="1100"/>
              <a:t>의 </a:t>
            </a:r>
            <a:r>
              <a:rPr lang="en-US" altLang="ko-KR" sz="1100"/>
              <a:t>gpio pin </a:t>
            </a:r>
            <a:r>
              <a:rPr lang="ko-KR" altLang="en-US" sz="1100"/>
              <a:t>에서 </a:t>
            </a:r>
            <a:r>
              <a:rPr lang="en-US" altLang="ko-KR" sz="1100"/>
              <a:t>3.3V </a:t>
            </a:r>
            <a:r>
              <a:rPr lang="ko-KR" altLang="en-US" sz="1100"/>
              <a:t>신호를 입력받아서 </a:t>
            </a:r>
            <a:r>
              <a:rPr lang="en-US" altLang="ko-KR" sz="1100"/>
              <a:t>mosfet driver ic </a:t>
            </a:r>
            <a:r>
              <a:rPr lang="ko-KR" altLang="en-US" sz="1100"/>
              <a:t>를 이용해서</a:t>
            </a:r>
            <a:endParaRPr lang="en-US" altLang="ko-KR" sz="1100"/>
          </a:p>
          <a:p>
            <a:r>
              <a:rPr lang="en-US" altLang="ko-KR" sz="1100"/>
              <a:t>mosfet</a:t>
            </a:r>
            <a:r>
              <a:rPr lang="ko-KR" altLang="en-US" sz="1100"/>
              <a:t>을 제어하여 </a:t>
            </a:r>
            <a:r>
              <a:rPr lang="en-US" altLang="ko-KR" sz="1100"/>
              <a:t>power led</a:t>
            </a:r>
            <a:r>
              <a:rPr lang="ko-KR" altLang="en-US" sz="1100"/>
              <a:t>를 동작시킨다</a:t>
            </a:r>
            <a:r>
              <a:rPr lang="en-US" altLang="ko-KR" sz="1100"/>
              <a:t>.</a:t>
            </a:r>
          </a:p>
          <a:p>
            <a:endParaRPr lang="ko-KR" altLang="en-US" sz="1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3912355-C3A3-44DF-B407-835E6831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</a:rPr>
              <a:t>회로의 전체적인 문제점과 해결방안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27651" name="Picture 3" descr="C:\Users\Jangho\Desktop\최종발표\수정됨_diod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1071563"/>
            <a:ext cx="3286125" cy="272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 descr="C:\Users\Jangho\Desktop\최종발표\수정됨_20190710_1312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0" y="1071563"/>
            <a:ext cx="2741613" cy="270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6"/>
          <p:cNvSpPr txBox="1">
            <a:spLocks noChangeArrowheads="1"/>
          </p:cNvSpPr>
          <p:nvPr/>
        </p:nvSpPr>
        <p:spPr bwMode="auto">
          <a:xfrm>
            <a:off x="1571625" y="3929063"/>
            <a:ext cx="2786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[ </a:t>
            </a:r>
            <a:r>
              <a:rPr lang="ko-KR" altLang="en-US"/>
              <a:t>입력단 다이오드 추가 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27654" name="TextBox 7"/>
          <p:cNvSpPr txBox="1">
            <a:spLocks noChangeArrowheads="1"/>
          </p:cNvSpPr>
          <p:nvPr/>
        </p:nvSpPr>
        <p:spPr bwMode="auto">
          <a:xfrm>
            <a:off x="4929188" y="3929063"/>
            <a:ext cx="26431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/>
              <a:t>[ </a:t>
            </a:r>
            <a:r>
              <a:rPr lang="ko-KR" altLang="en-US"/>
              <a:t>공통 그라운드 처리 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xmlns="" id="{C53C260C-73A7-4A04-86CC-B0AC413635BB}"/>
              </a:ext>
            </a:extLst>
          </p:cNvPr>
          <p:cNvSpPr txBox="1"/>
          <p:nvPr/>
        </p:nvSpPr>
        <p:spPr>
          <a:xfrm>
            <a:off x="2571750" y="4429125"/>
            <a:ext cx="4357688" cy="2286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  <a:defRPr/>
            </a:pP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ko-KR" altLang="en-US" sz="1400" b="1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문제점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en-US" altLang="ko-KR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: 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전원 불안정 과 그라운드 </a:t>
            </a:r>
            <a:r>
              <a:rPr lang="ko-KR" altLang="en-US" sz="13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바운스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  <a:defRPr/>
            </a:pP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3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주행중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자동차가 풀 </a:t>
            </a:r>
            <a:r>
              <a:rPr lang="ko-KR" altLang="en-US" sz="13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스로틀로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오동작하는 문제가 발생</a:t>
            </a: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  <a:defRPr/>
            </a:pP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  <a:defRPr/>
            </a:pP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lang="ko-KR" altLang="en-US" sz="1400" b="1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해결방안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  <a:defRPr/>
            </a:pP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1. 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각각의 보드 </a:t>
            </a:r>
            <a:r>
              <a:rPr lang="ko-KR" altLang="en-US" sz="13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입력단에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 다이오드를 추가해주어 </a:t>
            </a: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  [+] 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극성의 전압만 흐르게 하여 </a:t>
            </a:r>
            <a:r>
              <a:rPr lang="ko-KR" altLang="en-US" sz="13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오동작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문제를 해결 </a:t>
            </a: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2. 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철판에 공통그라운드를 해줌으로써  접지처리를 하여    </a:t>
            </a: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   </a:t>
            </a:r>
            <a:r>
              <a:rPr lang="ko-KR" altLang="en-US" sz="1300" cap="all" spc="-1" dirty="0" err="1">
                <a:uFill>
                  <a:solidFill>
                    <a:srgbClr val="FFFFFF"/>
                  </a:solidFill>
                </a:uFill>
                <a:latin typeface="+mj-lt"/>
              </a:rPr>
              <a:t>오동작</a:t>
            </a:r>
            <a:r>
              <a:rPr lang="ko-KR" altLang="en-US" sz="1300" cap="all" spc="-1" dirty="0">
                <a:uFill>
                  <a:solidFill>
                    <a:srgbClr val="FFFFFF"/>
                  </a:solidFill>
                </a:uFill>
                <a:latin typeface="+mj-lt"/>
              </a:rPr>
              <a:t> 문제해결</a:t>
            </a: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90000"/>
              </a:lnSpc>
              <a:buFontTx/>
              <a:buChar char="-"/>
              <a:defRPr/>
            </a:pPr>
            <a:endParaRPr lang="en-US" altLang="ko-KR" sz="1300" cap="all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xmlns="" id="{F215303A-61C2-4DD2-A53E-80A202330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7576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29210" h="16510"/>
            </a:sp3d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4800" b="1" spc="-150">
                <a:solidFill>
                  <a:srgbClr val="FE005E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</a:rPr>
              <a:t>F458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구동계</a:t>
            </a:r>
            <a:r>
              <a:rPr lang="ko-KR" altLang="en-US" dirty="0">
                <a:solidFill>
                  <a:schemeClr val="tx1"/>
                </a:solidFill>
              </a:rPr>
              <a:t> 재 설계</a:t>
            </a:r>
            <a:endParaRPr lang="ko-KR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1C8EB2-D0BA-448D-A475-8FA1F7C72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하드웨어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44035" name="그룹 2"/>
          <p:cNvGrpSpPr>
            <a:grpSpLocks/>
          </p:cNvGrpSpPr>
          <p:nvPr/>
        </p:nvGrpSpPr>
        <p:grpSpPr bwMode="auto">
          <a:xfrm>
            <a:off x="323850" y="1125538"/>
            <a:ext cx="8229600" cy="4606925"/>
            <a:chOff x="915430" y="1270263"/>
            <a:chExt cx="9970871" cy="4549767"/>
          </a:xfrm>
        </p:grpSpPr>
        <p:pic>
          <p:nvPicPr>
            <p:cNvPr id="44036" name="그림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29923" y="1714499"/>
              <a:ext cx="2779240" cy="4105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37" name="그림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68492" y="1714502"/>
              <a:ext cx="2779240" cy="410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38" name="그림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107061" y="1714501"/>
              <a:ext cx="2779240" cy="410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제목 1">
              <a:extLst>
                <a:ext uri="{FF2B5EF4-FFF2-40B4-BE49-F238E27FC236}">
                  <a16:creationId xmlns:a16="http://schemas.microsoft.com/office/drawing/2014/main" xmlns="" id="{F14B5AFB-0128-41F7-A4AF-9B4C82D0D9FC}"/>
                </a:ext>
              </a:extLst>
            </p:cNvPr>
            <p:cNvSpPr txBox="1">
              <a:spLocks/>
            </p:cNvSpPr>
            <p:nvPr/>
          </p:nvSpPr>
          <p:spPr>
            <a:xfrm>
              <a:off x="915430" y="1270263"/>
              <a:ext cx="7835904" cy="44368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ko-KR" altLang="en-US" sz="2400" dirty="0">
                  <a:latin typeface="맑은 고딕"/>
                </a:rPr>
                <a:t>페라리 </a:t>
              </a:r>
              <a:r>
                <a:rPr lang="en-US" altLang="ko-KR" sz="2400" dirty="0">
                  <a:latin typeface="맑은 고딕"/>
                </a:rPr>
                <a:t>– </a:t>
              </a:r>
              <a:r>
                <a:rPr lang="ko-KR" altLang="en-US" sz="2400" dirty="0">
                  <a:latin typeface="맑은 고딕"/>
                </a:rPr>
                <a:t>프로젝트 적용 모델</a:t>
              </a:r>
              <a:endParaRPr lang="ko-KR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xmlns="" id="{05CE3E0D-B8C7-4991-8343-29B5B09DB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699" y="1631122"/>
            <a:ext cx="3998913" cy="861774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29210" h="16510"/>
            </a:sp3d>
          </a:bodyPr>
          <a:lstStyle>
            <a:defPPr>
              <a:defRPr lang="ko-KR"/>
            </a:defPPr>
            <a:lvl1pPr algn="ctr" eaLnBrk="1" latinLnBrk="1" hangingPunct="1">
              <a:buFontTx/>
              <a:buNone/>
              <a:defRPr sz="4800" b="1" spc="-150">
                <a:solidFill>
                  <a:srgbClr val="FE005E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>
              <a:defRPr/>
            </a:pPr>
            <a:r>
              <a:rPr lang="en-US" altLang="ko-KR" sz="5000" dirty="0"/>
              <a:t>Contents</a:t>
            </a:r>
            <a:endParaRPr lang="ko-KR" altLang="ko-KR" sz="5000" dirty="0"/>
          </a:p>
        </p:txBody>
      </p:sp>
      <p:grpSp>
        <p:nvGrpSpPr>
          <p:cNvPr id="13332" name="그룹 3"/>
          <p:cNvGrpSpPr>
            <a:grpSpLocks/>
          </p:cNvGrpSpPr>
          <p:nvPr/>
        </p:nvGrpSpPr>
        <p:grpSpPr bwMode="auto">
          <a:xfrm>
            <a:off x="471490" y="2467182"/>
            <a:ext cx="7316779" cy="3033520"/>
            <a:chOff x="3654397" y="2290441"/>
            <a:chExt cx="7317123" cy="3647801"/>
          </a:xfrm>
        </p:grpSpPr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xmlns="" id="{ABC66F8F-04BE-4848-988C-44E7B5163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380" y="2893689"/>
              <a:ext cx="3352957" cy="46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팀원 구성</a:t>
              </a:r>
              <a:endParaRPr lang="ko-KR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46" name="Text Box 5"/>
            <p:cNvSpPr txBox="1">
              <a:spLocks noChangeArrowheads="1"/>
            </p:cNvSpPr>
            <p:nvPr/>
          </p:nvSpPr>
          <p:spPr bwMode="auto">
            <a:xfrm>
              <a:off x="3657565" y="2893689"/>
              <a:ext cx="677863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>
                  <a:latin typeface="Tahoma" pitchFamily="34" charset="0"/>
                  <a:cs typeface="Tahoma" pitchFamily="34" charset="0"/>
                </a:rPr>
                <a:t>01</a:t>
              </a:r>
              <a:endParaRPr lang="ko-KR" altLang="ko-KR" sz="2400" b="1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8" name="Text Box 5">
              <a:extLst>
                <a:ext uri="{FF2B5EF4-FFF2-40B4-BE49-F238E27FC236}">
                  <a16:creationId xmlns:a16="http://schemas.microsoft.com/office/drawing/2014/main" xmlns="" id="{ABC66F8F-04BE-4848-988C-44E7B5163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8562" y="2410745"/>
              <a:ext cx="3352958" cy="555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F458 </a:t>
              </a:r>
              <a:r>
                <a:rPr lang="ko-KR" altLang="en-US" sz="2400" dirty="0" err="1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구동계</a:t>
              </a:r>
              <a:r>
                <a:rPr lang="ko-KR" altLang="en-US" sz="24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재 설계</a:t>
              </a:r>
            </a:p>
          </p:txBody>
        </p:sp>
        <p:sp>
          <p:nvSpPr>
            <p:cNvPr id="40" name="Text Box 5">
              <a:extLst>
                <a:ext uri="{FF2B5EF4-FFF2-40B4-BE49-F238E27FC236}">
                  <a16:creationId xmlns:a16="http://schemas.microsoft.com/office/drawing/2014/main" xmlns="" id="{ABC66F8F-04BE-4848-988C-44E7B5163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8562" y="3051800"/>
              <a:ext cx="3352958" cy="444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dirty="0" err="1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FreeRTOS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이용한 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MCU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제어</a:t>
              </a:r>
            </a:p>
          </p:txBody>
        </p:sp>
        <p:sp>
          <p:nvSpPr>
            <p:cNvPr id="42" name="Text Box 5">
              <a:extLst>
                <a:ext uri="{FF2B5EF4-FFF2-40B4-BE49-F238E27FC236}">
                  <a16:creationId xmlns:a16="http://schemas.microsoft.com/office/drawing/2014/main" xmlns="" id="{ABC66F8F-04BE-4848-988C-44E7B5163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8562" y="3653126"/>
              <a:ext cx="3352958" cy="740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MCU </a:t>
              </a:r>
            </a:p>
            <a:p>
              <a:pPr eaLnBrk="1" latinLnBrk="1" hangingPunct="1">
                <a:defRPr/>
              </a:pP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(</a:t>
              </a: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RTOS(test), Nested Interrupt)</a:t>
              </a:r>
            </a:p>
          </p:txBody>
        </p:sp>
        <p:sp>
          <p:nvSpPr>
            <p:cNvPr id="80" name="Text Box 5">
              <a:extLst>
                <a:ext uri="{FF2B5EF4-FFF2-40B4-BE49-F238E27FC236}">
                  <a16:creationId xmlns:a16="http://schemas.microsoft.com/office/drawing/2014/main" xmlns="" id="{ABC66F8F-04BE-4848-988C-44E7B5163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8562" y="4426266"/>
              <a:ext cx="3352958" cy="407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DSP </a:t>
              </a: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차선인식을 위한 영상처리</a:t>
              </a:r>
            </a:p>
          </p:txBody>
        </p:sp>
        <p:sp>
          <p:nvSpPr>
            <p:cNvPr id="81" name="Text Box 5">
              <a:extLst>
                <a:ext uri="{FF2B5EF4-FFF2-40B4-BE49-F238E27FC236}">
                  <a16:creationId xmlns:a16="http://schemas.microsoft.com/office/drawing/2014/main" xmlns="" id="{ABC66F8F-04BE-4848-988C-44E7B5163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8562" y="4855783"/>
              <a:ext cx="3352958" cy="481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FPGA</a:t>
              </a:r>
              <a:endPara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2" name="Text Box 5">
              <a:extLst>
                <a:ext uri="{FF2B5EF4-FFF2-40B4-BE49-F238E27FC236}">
                  <a16:creationId xmlns:a16="http://schemas.microsoft.com/office/drawing/2014/main" xmlns="" id="{ABC66F8F-04BE-4848-988C-44E7B5163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0819" y="2290442"/>
              <a:ext cx="3352957" cy="555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ko-KR" altLang="en-US" sz="24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프로젝트 목적</a:t>
              </a:r>
              <a:endParaRPr lang="ko-KR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3" name="Text Box 5"/>
            <p:cNvSpPr txBox="1">
              <a:spLocks noChangeArrowheads="1"/>
            </p:cNvSpPr>
            <p:nvPr/>
          </p:nvSpPr>
          <p:spPr bwMode="auto">
            <a:xfrm>
              <a:off x="3654397" y="2290441"/>
              <a:ext cx="677863" cy="5551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 dirty="0" smtClean="0">
                  <a:latin typeface="Tahoma" pitchFamily="34" charset="0"/>
                  <a:cs typeface="Tahoma" pitchFamily="34" charset="0"/>
                </a:rPr>
                <a:t>00</a:t>
              </a:r>
              <a:endParaRPr lang="ko-KR" altLang="ko-KR" sz="2400" b="1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4" name="Text Box 5">
              <a:extLst>
                <a:ext uri="{FF2B5EF4-FFF2-40B4-BE49-F238E27FC236}">
                  <a16:creationId xmlns:a16="http://schemas.microsoft.com/office/drawing/2014/main" xmlns="" id="{ABC66F8F-04BE-4848-988C-44E7B5163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8562" y="5457111"/>
              <a:ext cx="3352958" cy="481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시연 영상</a:t>
              </a:r>
              <a:endPara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3333" name="그룹 4"/>
          <p:cNvGrpSpPr>
            <a:grpSpLocks/>
          </p:cNvGrpSpPr>
          <p:nvPr/>
        </p:nvGrpSpPr>
        <p:grpSpPr bwMode="auto">
          <a:xfrm>
            <a:off x="474658" y="3442610"/>
            <a:ext cx="3938587" cy="383922"/>
            <a:chOff x="3657565" y="3483824"/>
            <a:chExt cx="3938772" cy="461665"/>
          </a:xfrm>
        </p:grpSpPr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xmlns="" id="{141C660A-002F-453B-A706-C439621870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380" y="3484899"/>
              <a:ext cx="3352957" cy="460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역할 분담</a:t>
              </a:r>
              <a:endParaRPr lang="ko-KR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44" name="Text Box 5"/>
            <p:cNvSpPr txBox="1">
              <a:spLocks noChangeArrowheads="1"/>
            </p:cNvSpPr>
            <p:nvPr/>
          </p:nvSpPr>
          <p:spPr bwMode="auto">
            <a:xfrm>
              <a:off x="3657565" y="3483824"/>
              <a:ext cx="6778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>
                  <a:latin typeface="Tahoma" pitchFamily="34" charset="0"/>
                  <a:cs typeface="Tahoma" pitchFamily="34" charset="0"/>
                </a:rPr>
                <a:t>02</a:t>
              </a:r>
              <a:endParaRPr lang="ko-KR" altLang="ko-KR" sz="24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3334" name="그룹 5"/>
          <p:cNvGrpSpPr>
            <a:grpSpLocks/>
          </p:cNvGrpSpPr>
          <p:nvPr/>
        </p:nvGrpSpPr>
        <p:grpSpPr bwMode="auto">
          <a:xfrm>
            <a:off x="474658" y="3916129"/>
            <a:ext cx="3938587" cy="383922"/>
            <a:chOff x="3657565" y="4073661"/>
            <a:chExt cx="3938772" cy="461665"/>
          </a:xfrm>
        </p:grpSpPr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xmlns="" id="{B83843DB-8985-4200-913E-35039E1CA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380" y="4076112"/>
              <a:ext cx="3352957" cy="460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시스템 </a:t>
              </a:r>
              <a:r>
                <a:rPr lang="ko-KR" altLang="en-US" sz="2400" dirty="0" err="1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아키텍쳐</a:t>
              </a:r>
              <a:endParaRPr lang="ko-KR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42" name="Text Box 5"/>
            <p:cNvSpPr txBox="1">
              <a:spLocks noChangeArrowheads="1"/>
            </p:cNvSpPr>
            <p:nvPr/>
          </p:nvSpPr>
          <p:spPr bwMode="auto">
            <a:xfrm>
              <a:off x="3657565" y="4073661"/>
              <a:ext cx="6778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>
                  <a:latin typeface="Tahoma" pitchFamily="34" charset="0"/>
                  <a:cs typeface="Tahoma" pitchFamily="34" charset="0"/>
                </a:rPr>
                <a:t>03</a:t>
              </a:r>
              <a:endParaRPr lang="ko-KR" altLang="ko-KR" sz="24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3335" name="그룹 6"/>
          <p:cNvGrpSpPr>
            <a:grpSpLocks/>
          </p:cNvGrpSpPr>
          <p:nvPr/>
        </p:nvGrpSpPr>
        <p:grpSpPr bwMode="auto">
          <a:xfrm>
            <a:off x="474658" y="4389653"/>
            <a:ext cx="3956025" cy="1173652"/>
            <a:chOff x="3657565" y="4664788"/>
            <a:chExt cx="3956211" cy="1411314"/>
          </a:xfrm>
        </p:grpSpPr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xmlns="" id="{F1C295A3-D490-498D-9925-9C290A3FD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380" y="4664788"/>
              <a:ext cx="3352958" cy="555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ko-KR" altLang="en-US" sz="24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구현 기능</a:t>
              </a:r>
              <a:endParaRPr lang="ko-KR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40" name="Text Box 5"/>
            <p:cNvSpPr txBox="1">
              <a:spLocks noChangeArrowheads="1"/>
            </p:cNvSpPr>
            <p:nvPr/>
          </p:nvSpPr>
          <p:spPr bwMode="auto">
            <a:xfrm>
              <a:off x="3657565" y="4671435"/>
              <a:ext cx="6778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>
                  <a:latin typeface="Tahoma" pitchFamily="34" charset="0"/>
                  <a:cs typeface="Tahoma" pitchFamily="34" charset="0"/>
                </a:rPr>
                <a:t>04</a:t>
              </a:r>
              <a:endParaRPr lang="ko-KR" altLang="ko-KR" sz="2400" b="1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36" name="Text Box 5">
              <a:extLst>
                <a:ext uri="{FF2B5EF4-FFF2-40B4-BE49-F238E27FC236}">
                  <a16:creationId xmlns:a16="http://schemas.microsoft.com/office/drawing/2014/main" xmlns="" id="{F1C295A3-D490-498D-9925-9C290A3FD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0818" y="5187859"/>
              <a:ext cx="3352958" cy="888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ko-KR" altLang="en-US" sz="24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하드웨어 </a:t>
              </a:r>
              <a:r>
                <a:rPr lang="ko-KR" altLang="en-US" sz="24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구성</a:t>
              </a:r>
              <a:endPara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eaLnBrk="1" latinLnBrk="1" hangingPunct="1">
                <a:defRPr/>
              </a:pP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(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POWER BOARD)</a:t>
              </a:r>
            </a:p>
          </p:txBody>
        </p:sp>
      </p:grpSp>
      <p:grpSp>
        <p:nvGrpSpPr>
          <p:cNvPr id="13336" name="그룹 7"/>
          <p:cNvGrpSpPr>
            <a:grpSpLocks/>
          </p:cNvGrpSpPr>
          <p:nvPr/>
        </p:nvGrpSpPr>
        <p:grpSpPr bwMode="auto">
          <a:xfrm>
            <a:off x="474658" y="4801193"/>
            <a:ext cx="3938587" cy="461586"/>
            <a:chOff x="3657565" y="5216004"/>
            <a:chExt cx="3938772" cy="555055"/>
          </a:xfrm>
        </p:grpSpPr>
        <p:sp>
          <p:nvSpPr>
            <p:cNvPr id="9" name="Text Box 5">
              <a:extLst>
                <a:ext uri="{FF2B5EF4-FFF2-40B4-BE49-F238E27FC236}">
                  <a16:creationId xmlns:a16="http://schemas.microsoft.com/office/drawing/2014/main" xmlns="" id="{7D8E2AC3-6D40-4DD6-914E-B17ECCEB6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380" y="5215552"/>
              <a:ext cx="3352957" cy="555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38" name="Text Box 5"/>
            <p:cNvSpPr txBox="1">
              <a:spLocks noChangeArrowheads="1"/>
            </p:cNvSpPr>
            <p:nvPr/>
          </p:nvSpPr>
          <p:spPr bwMode="auto">
            <a:xfrm>
              <a:off x="3657565" y="5262861"/>
              <a:ext cx="6778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 dirty="0">
                  <a:latin typeface="Tahoma" pitchFamily="34" charset="0"/>
                  <a:cs typeface="Tahoma" pitchFamily="34" charset="0"/>
                </a:rPr>
                <a:t>05</a:t>
              </a:r>
              <a:endParaRPr lang="ko-KR" altLang="ko-KR" sz="2400" b="1" dirty="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3317" name="그룹 3"/>
          <p:cNvGrpSpPr>
            <a:grpSpLocks/>
          </p:cNvGrpSpPr>
          <p:nvPr/>
        </p:nvGrpSpPr>
        <p:grpSpPr bwMode="auto">
          <a:xfrm>
            <a:off x="3857620" y="2500306"/>
            <a:ext cx="3938588" cy="461762"/>
            <a:chOff x="3657565" y="2847142"/>
            <a:chExt cx="3938772" cy="555069"/>
          </a:xfrm>
        </p:grpSpPr>
        <p:sp>
          <p:nvSpPr>
            <p:cNvPr id="43" name="Text Box 5">
              <a:extLst>
                <a:ext uri="{FF2B5EF4-FFF2-40B4-BE49-F238E27FC236}">
                  <a16:creationId xmlns:a16="http://schemas.microsoft.com/office/drawing/2014/main" xmlns="" id="{53E5410F-A19B-4FAE-B612-9563497093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380" y="2847142"/>
              <a:ext cx="3352957" cy="555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31" name="Text Box 5"/>
            <p:cNvSpPr txBox="1">
              <a:spLocks noChangeArrowheads="1"/>
            </p:cNvSpPr>
            <p:nvPr/>
          </p:nvSpPr>
          <p:spPr bwMode="auto">
            <a:xfrm>
              <a:off x="3657565" y="2847142"/>
              <a:ext cx="677863" cy="555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 dirty="0">
                  <a:latin typeface="Tahoma" pitchFamily="34" charset="0"/>
                  <a:cs typeface="Tahoma" pitchFamily="34" charset="0"/>
                </a:rPr>
                <a:t>06</a:t>
              </a:r>
              <a:endParaRPr lang="ko-KR" altLang="ko-KR" sz="2400" b="1" dirty="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3318" name="그룹 4"/>
          <p:cNvGrpSpPr>
            <a:grpSpLocks/>
          </p:cNvGrpSpPr>
          <p:nvPr/>
        </p:nvGrpSpPr>
        <p:grpSpPr bwMode="auto">
          <a:xfrm>
            <a:off x="3857620" y="2974126"/>
            <a:ext cx="3938588" cy="462748"/>
            <a:chOff x="3657565" y="3437129"/>
            <a:chExt cx="3938772" cy="556251"/>
          </a:xfrm>
        </p:grpSpPr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xmlns="" id="{78A77C13-BB0F-413A-9F08-A3A58A9F8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380" y="3438141"/>
              <a:ext cx="3352957" cy="555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29" name="Text Box 5"/>
            <p:cNvSpPr txBox="1">
              <a:spLocks noChangeArrowheads="1"/>
            </p:cNvSpPr>
            <p:nvPr/>
          </p:nvSpPr>
          <p:spPr bwMode="auto">
            <a:xfrm>
              <a:off x="3657565" y="3437129"/>
              <a:ext cx="677863" cy="555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 dirty="0">
                  <a:latin typeface="Tahoma" pitchFamily="34" charset="0"/>
                  <a:cs typeface="Tahoma" pitchFamily="34" charset="0"/>
                </a:rPr>
                <a:t>07</a:t>
              </a:r>
              <a:endParaRPr lang="ko-KR" altLang="ko-KR" sz="2400" b="1" dirty="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3319" name="그룹 5"/>
          <p:cNvGrpSpPr>
            <a:grpSpLocks/>
          </p:cNvGrpSpPr>
          <p:nvPr/>
        </p:nvGrpSpPr>
        <p:grpSpPr bwMode="auto">
          <a:xfrm>
            <a:off x="3857620" y="3447816"/>
            <a:ext cx="3938588" cy="462535"/>
            <a:chOff x="3657565" y="4026966"/>
            <a:chExt cx="3938772" cy="555995"/>
          </a:xfrm>
        </p:grpSpPr>
        <p:sp>
          <p:nvSpPr>
            <p:cNvPr id="39" name="Text Box 5">
              <a:extLst>
                <a:ext uri="{FF2B5EF4-FFF2-40B4-BE49-F238E27FC236}">
                  <a16:creationId xmlns:a16="http://schemas.microsoft.com/office/drawing/2014/main" xmlns="" id="{3C29FF77-8C0C-400F-963A-7B47864737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380" y="4027240"/>
              <a:ext cx="3352957" cy="555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27" name="Text Box 5"/>
            <p:cNvSpPr txBox="1">
              <a:spLocks noChangeArrowheads="1"/>
            </p:cNvSpPr>
            <p:nvPr/>
          </p:nvSpPr>
          <p:spPr bwMode="auto">
            <a:xfrm>
              <a:off x="3657565" y="4026966"/>
              <a:ext cx="677863" cy="555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>
                  <a:latin typeface="Tahoma" pitchFamily="34" charset="0"/>
                  <a:cs typeface="Tahoma" pitchFamily="34" charset="0"/>
                </a:rPr>
                <a:t>08</a:t>
              </a:r>
              <a:endParaRPr lang="ko-KR" altLang="ko-KR" sz="2400" b="1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3320" name="그룹 6"/>
          <p:cNvGrpSpPr>
            <a:grpSpLocks/>
          </p:cNvGrpSpPr>
          <p:nvPr/>
        </p:nvGrpSpPr>
        <p:grpSpPr bwMode="auto">
          <a:xfrm>
            <a:off x="3857620" y="3924292"/>
            <a:ext cx="3938588" cy="609611"/>
            <a:chOff x="3657565" y="4621445"/>
            <a:chExt cx="3938772" cy="732791"/>
          </a:xfrm>
        </p:grpSpPr>
        <p:sp>
          <p:nvSpPr>
            <p:cNvPr id="37" name="Text Box 5">
              <a:extLst>
                <a:ext uri="{FF2B5EF4-FFF2-40B4-BE49-F238E27FC236}">
                  <a16:creationId xmlns:a16="http://schemas.microsoft.com/office/drawing/2014/main" xmlns="" id="{69FCF07B-CC5E-4ECD-86D0-F347F40E1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380" y="4621445"/>
              <a:ext cx="3352957" cy="555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25" name="Text Box 5"/>
            <p:cNvSpPr txBox="1">
              <a:spLocks noChangeArrowheads="1"/>
            </p:cNvSpPr>
            <p:nvPr/>
          </p:nvSpPr>
          <p:spPr bwMode="auto">
            <a:xfrm>
              <a:off x="3657565" y="4799181"/>
              <a:ext cx="677863" cy="555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 dirty="0">
                  <a:latin typeface="Tahoma" pitchFamily="34" charset="0"/>
                  <a:cs typeface="Tahoma" pitchFamily="34" charset="0"/>
                </a:rPr>
                <a:t>09</a:t>
              </a:r>
              <a:endParaRPr lang="ko-KR" altLang="ko-KR" sz="2400" b="1" dirty="0"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3321" name="그룹 7"/>
          <p:cNvGrpSpPr>
            <a:grpSpLocks/>
          </p:cNvGrpSpPr>
          <p:nvPr/>
        </p:nvGrpSpPr>
        <p:grpSpPr bwMode="auto">
          <a:xfrm>
            <a:off x="3857620" y="4371973"/>
            <a:ext cx="3938588" cy="1128728"/>
            <a:chOff x="3657565" y="5215913"/>
            <a:chExt cx="3938772" cy="1356799"/>
          </a:xfrm>
        </p:grpSpPr>
        <p:sp>
          <p:nvSpPr>
            <p:cNvPr id="35" name="Text Box 5">
              <a:extLst>
                <a:ext uri="{FF2B5EF4-FFF2-40B4-BE49-F238E27FC236}">
                  <a16:creationId xmlns:a16="http://schemas.microsoft.com/office/drawing/2014/main" xmlns="" id="{3E3ACD4E-833A-4E17-B168-8274B793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3380" y="5215913"/>
              <a:ext cx="3352957" cy="555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ko-KR" sz="2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323" name="Text Box 5"/>
            <p:cNvSpPr txBox="1">
              <a:spLocks noChangeArrowheads="1"/>
            </p:cNvSpPr>
            <p:nvPr/>
          </p:nvSpPr>
          <p:spPr bwMode="auto">
            <a:xfrm>
              <a:off x="3657565" y="5416549"/>
              <a:ext cx="677863" cy="555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 dirty="0">
                  <a:latin typeface="Tahoma" pitchFamily="34" charset="0"/>
                  <a:cs typeface="Tahoma" pitchFamily="34" charset="0"/>
                </a:rPr>
                <a:t>10</a:t>
              </a:r>
              <a:endParaRPr lang="ko-KR" altLang="ko-KR" sz="2400" b="1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85" name="Text Box 5"/>
            <p:cNvSpPr txBox="1">
              <a:spLocks noChangeArrowheads="1"/>
            </p:cNvSpPr>
            <p:nvPr/>
          </p:nvSpPr>
          <p:spPr bwMode="auto">
            <a:xfrm>
              <a:off x="3663910" y="6017658"/>
              <a:ext cx="677863" cy="555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latinLnBrk="1" hangingPunct="1"/>
              <a:r>
                <a:rPr lang="en-US" altLang="ko-KR" sz="2400" b="1" dirty="0" smtClean="0">
                  <a:latin typeface="Tahoma" pitchFamily="34" charset="0"/>
                  <a:cs typeface="Tahoma" pitchFamily="34" charset="0"/>
                </a:rPr>
                <a:t>11</a:t>
              </a:r>
              <a:endParaRPr lang="ko-KR" altLang="ko-KR" sz="2400" b="1" dirty="0">
                <a:latin typeface="Tahoma" pitchFamily="34" charset="0"/>
                <a:cs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하드웨어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pic>
        <p:nvPicPr>
          <p:cNvPr id="45059" name="그림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1773238"/>
            <a:ext cx="5718175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xmlns="" id="{CB29DF82-CC7A-4516-83EB-0B19DD5BC0F0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Servo motor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하드웨어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pic>
        <p:nvPicPr>
          <p:cNvPr id="46083" name="그림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5700" y="1916113"/>
            <a:ext cx="3832225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그림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3" y="1916113"/>
            <a:ext cx="3830637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D5E9399C-4108-42A1-BECA-4F507326916D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ESC + BLDC MOTOR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하드웨어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pic>
        <p:nvPicPr>
          <p:cNvPr id="47107" name="그림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963" y="2997200"/>
            <a:ext cx="8220075" cy="303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xmlns="" id="{B500583F-DE25-4391-A847-1DA45A2E39C3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ko-KR" altLang="en-US" sz="2400" dirty="0">
                <a:latin typeface="맑은 고딕"/>
              </a:rPr>
              <a:t>구동 축 재 설계</a:t>
            </a:r>
            <a:endParaRPr lang="ko-KR" altLang="en-US" sz="2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04693863-2FAD-4128-B4ED-3D4C8FAA7F6A}"/>
              </a:ext>
            </a:extLst>
          </p:cNvPr>
          <p:cNvSpPr txBox="1">
            <a:spLocks/>
          </p:cNvSpPr>
          <p:nvPr/>
        </p:nvSpPr>
        <p:spPr>
          <a:xfrm>
            <a:off x="900113" y="1501775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작업 설계 정보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하드웨어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DF126C80-D7B2-47FB-B6E7-15A1068E8FF4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ko-KR" altLang="en-US" sz="2400" dirty="0">
                <a:latin typeface="맑은 고딕"/>
              </a:rPr>
              <a:t>구동 축 재 설계</a:t>
            </a:r>
            <a:endParaRPr lang="ko-KR" altLang="en-US" sz="2400" dirty="0"/>
          </a:p>
        </p:txBody>
      </p:sp>
      <p:pic>
        <p:nvPicPr>
          <p:cNvPr id="48132" name="그림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" y="2708275"/>
            <a:ext cx="2395537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그림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8513" y="2708275"/>
            <a:ext cx="2395537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그림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1238" y="2708275"/>
            <a:ext cx="2395537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5369ADB3-889D-490D-8580-785B994BA74F}"/>
              </a:ext>
            </a:extLst>
          </p:cNvPr>
          <p:cNvSpPr txBox="1">
            <a:spLocks/>
          </p:cNvSpPr>
          <p:nvPr/>
        </p:nvSpPr>
        <p:spPr>
          <a:xfrm>
            <a:off x="900113" y="1501775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바퀴 축 샤프트에 홀을 뚫어 니들 핀으로 고정 후 바퀴와 결합</a:t>
            </a:r>
            <a:r>
              <a:rPr lang="en-US" altLang="ko-KR" sz="2000" dirty="0">
                <a:latin typeface="맑은 고딕"/>
              </a:rPr>
              <a:t>.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하드웨어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ko-KR" altLang="en-US" sz="2400" dirty="0">
                <a:latin typeface="맑은 고딕"/>
              </a:rPr>
              <a:t>구동 축 재 설계</a:t>
            </a:r>
            <a:endParaRPr lang="ko-KR" altLang="en-US" sz="2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33BAE043-18B9-41DE-837C-36D172FFEF0B}"/>
              </a:ext>
            </a:extLst>
          </p:cNvPr>
          <p:cNvSpPr txBox="1">
            <a:spLocks/>
          </p:cNvSpPr>
          <p:nvPr/>
        </p:nvSpPr>
        <p:spPr>
          <a:xfrm>
            <a:off x="900113" y="1501775"/>
            <a:ext cx="7835900" cy="7747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AutoNum type="arabicPeriod"/>
              <a:defRPr/>
            </a:pPr>
            <a:r>
              <a:rPr lang="ko-KR" altLang="en-US" sz="2000" dirty="0">
                <a:latin typeface="맑은 고딕"/>
              </a:rPr>
              <a:t>바퀴 바깥쪽에 구동 축을 고정시킬 베어링</a:t>
            </a:r>
            <a:endParaRPr lang="en-US" altLang="ko-KR" sz="2000" dirty="0">
              <a:latin typeface="맑은 고딕"/>
            </a:endParaRPr>
          </a:p>
          <a:p>
            <a:pPr marL="457200" indent="-457200">
              <a:buFontTx/>
              <a:buAutoNum type="arabicPeriod"/>
              <a:defRPr/>
            </a:pPr>
            <a:endParaRPr lang="en-US" altLang="ko-KR" sz="2000" dirty="0">
              <a:latin typeface="맑은 고딕"/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ko-KR" altLang="en-US" sz="2000" dirty="0"/>
              <a:t>바퀴 안쪽에 구동 축을 고정시킬 기존 </a:t>
            </a:r>
            <a:r>
              <a:rPr lang="ko-KR" altLang="en-US" sz="2000" dirty="0" err="1"/>
              <a:t>기구물</a:t>
            </a:r>
            <a:endParaRPr lang="ko-KR" altLang="en-US" sz="2000" dirty="0"/>
          </a:p>
        </p:txBody>
      </p:sp>
      <p:pic>
        <p:nvPicPr>
          <p:cNvPr id="49157" name="그림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2636838"/>
            <a:ext cx="2927350" cy="356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그림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4175" y="2636838"/>
            <a:ext cx="2927350" cy="356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하드웨어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ko-KR" altLang="en-US" sz="2400" dirty="0">
                <a:latin typeface="맑은 고딕"/>
              </a:rPr>
              <a:t>구동 축 재 설계</a:t>
            </a:r>
            <a:endParaRPr lang="ko-KR" altLang="en-US" sz="2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33BAE043-18B9-41DE-837C-36D172FFEF0B}"/>
              </a:ext>
            </a:extLst>
          </p:cNvPr>
          <p:cNvSpPr txBox="1">
            <a:spLocks/>
          </p:cNvSpPr>
          <p:nvPr/>
        </p:nvSpPr>
        <p:spPr>
          <a:xfrm>
            <a:off x="900113" y="1501775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양쪽 바퀴를 같이 구동 하기 위한 샤프트 축 베어링 제작</a:t>
            </a:r>
            <a:endParaRPr lang="en-US" altLang="ko-KR" sz="2000" dirty="0">
              <a:latin typeface="맑은 고딕"/>
            </a:endParaRPr>
          </a:p>
        </p:txBody>
      </p:sp>
      <p:pic>
        <p:nvPicPr>
          <p:cNvPr id="50181" name="그림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25" y="3003550"/>
            <a:ext cx="7099300" cy="315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하드웨어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ko-KR" altLang="en-US" sz="2400" dirty="0">
                <a:latin typeface="맑은 고딕"/>
              </a:rPr>
              <a:t>구동 축 재 설계</a:t>
            </a:r>
            <a:endParaRPr lang="ko-KR" altLang="en-US" sz="2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33BAE043-18B9-41DE-837C-36D172FFEF0B}"/>
              </a:ext>
            </a:extLst>
          </p:cNvPr>
          <p:cNvSpPr txBox="1">
            <a:spLocks/>
          </p:cNvSpPr>
          <p:nvPr/>
        </p:nvSpPr>
        <p:spPr>
          <a:xfrm>
            <a:off x="900113" y="1501775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제작한 양쪽 베어링이 틀어지지 않게 지지대 제작</a:t>
            </a:r>
            <a:endParaRPr lang="en-US" altLang="ko-KR" sz="2000" dirty="0">
              <a:latin typeface="맑은 고딕"/>
            </a:endParaRPr>
          </a:p>
        </p:txBody>
      </p:sp>
      <p:pic>
        <p:nvPicPr>
          <p:cNvPr id="51205" name="그림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5175" y="2947988"/>
            <a:ext cx="7613650" cy="29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하드웨어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ko-KR" altLang="en-US" sz="2400" dirty="0">
                <a:latin typeface="맑은 고딕"/>
              </a:rPr>
              <a:t>구동 축 재 설계</a:t>
            </a:r>
            <a:endParaRPr lang="ko-KR" altLang="en-US" sz="2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33BAE043-18B9-41DE-837C-36D172FFEF0B}"/>
              </a:ext>
            </a:extLst>
          </p:cNvPr>
          <p:cNvSpPr txBox="1">
            <a:spLocks/>
          </p:cNvSpPr>
          <p:nvPr/>
        </p:nvSpPr>
        <p:spPr>
          <a:xfrm>
            <a:off x="900113" y="1501775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구동 축 </a:t>
            </a:r>
            <a:r>
              <a:rPr lang="en-US" altLang="ko-KR" sz="2000" dirty="0">
                <a:latin typeface="맑은 고딕"/>
              </a:rPr>
              <a:t>ASSEMBLY</a:t>
            </a:r>
          </a:p>
        </p:txBody>
      </p:sp>
      <p:pic>
        <p:nvPicPr>
          <p:cNvPr id="52229" name="그림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050" y="2817813"/>
            <a:ext cx="7667625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하드웨어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ko-KR" altLang="en-US" sz="2400" dirty="0">
                <a:latin typeface="맑은 고딕"/>
              </a:rPr>
              <a:t>구동 축 재 설계</a:t>
            </a:r>
            <a:endParaRPr lang="ko-KR" altLang="en-US" sz="2400" dirty="0"/>
          </a:p>
        </p:txBody>
      </p:sp>
      <p:grpSp>
        <p:nvGrpSpPr>
          <p:cNvPr id="53252" name="그룹 10"/>
          <p:cNvGrpSpPr>
            <a:grpSpLocks/>
          </p:cNvGrpSpPr>
          <p:nvPr/>
        </p:nvGrpSpPr>
        <p:grpSpPr bwMode="auto">
          <a:xfrm>
            <a:off x="900113" y="1700213"/>
            <a:ext cx="7589837" cy="4349750"/>
            <a:chOff x="1000991" y="1528354"/>
            <a:chExt cx="8922327" cy="5026357"/>
          </a:xfrm>
        </p:grpSpPr>
        <p:sp>
          <p:nvSpPr>
            <p:cNvPr id="53253" name="직사각형 11"/>
            <p:cNvSpPr>
              <a:spLocks noChangeArrowheads="1"/>
            </p:cNvSpPr>
            <p:nvPr/>
          </p:nvSpPr>
          <p:spPr bwMode="auto">
            <a:xfrm>
              <a:off x="1000991" y="1528354"/>
              <a:ext cx="6096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>
                  <a:latin typeface="맑은 고딕" pitchFamily="50" charset="-127"/>
                  <a:ea typeface="맑은 고딕" pitchFamily="50" charset="-127"/>
                </a:rPr>
                <a:t>★ </a:t>
              </a:r>
              <a:r>
                <a:rPr lang="ko-KR" altLang="en-US">
                  <a:latin typeface="맑은 고딕" pitchFamily="50" charset="-127"/>
                  <a:ea typeface="맑은 고딕" pitchFamily="50" charset="-127"/>
                </a:rPr>
                <a:t>실제 장착 사진</a:t>
              </a:r>
              <a:endParaRPr lang="en-US" altLang="ko-KR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3254" name="그림 1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2792" y="2020954"/>
              <a:ext cx="4505738" cy="2319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55" name="그림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5400000">
              <a:off x="2309981" y="3256163"/>
              <a:ext cx="2091359" cy="4505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56" name="그림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347005" y="2020954"/>
              <a:ext cx="3576313" cy="45337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xmlns="" id="{F215303A-61C2-4DD2-A53E-80A202330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7576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29210" h="16510"/>
            </a:sp3d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4800" b="1" spc="-150">
                <a:solidFill>
                  <a:srgbClr val="FE005E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algn="ctr">
              <a:defRPr/>
            </a:pPr>
            <a:r>
              <a:rPr lang="en-US" altLang="ko-KR" dirty="0" err="1">
                <a:solidFill>
                  <a:schemeClr val="tx1"/>
                </a:solidFill>
              </a:rPr>
              <a:t>FreeRTOS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이용한 </a:t>
            </a:r>
            <a:r>
              <a:rPr lang="en-US" altLang="ko-KR" dirty="0">
                <a:solidFill>
                  <a:schemeClr val="tx1"/>
                </a:solidFill>
              </a:rPr>
              <a:t>MCU</a:t>
            </a:r>
            <a:r>
              <a:rPr lang="ko-KR" altLang="en-US" dirty="0">
                <a:solidFill>
                  <a:schemeClr val="tx1"/>
                </a:solidFill>
              </a:rPr>
              <a:t> 제어</a:t>
            </a:r>
            <a:endParaRPr lang="ko-KR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B2E44F94-2201-4EF8-B6F7-1AE5F1F7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chemeClr val="tx1"/>
                </a:solidFill>
              </a:rPr>
              <a:t>00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b="1" smtClean="0">
                <a:solidFill>
                  <a:schemeClr val="tx1"/>
                </a:solidFill>
              </a:rPr>
              <a:t>프로젝트 목적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468313" y="1052513"/>
            <a:ext cx="7920037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강의 시간에 배운 기능들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(ex. I2C, UART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등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을 실제 프로젝트 안에서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구현해 본다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보드 간 데이터 전송을 위한 보드 간 통신을 구현하고 동기화 문제를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해결한다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프로젝트를 진행하면서 발생하는 문제점을 해결하면서 문제해결능력을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기른다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.</a:t>
            </a:r>
            <a:endParaRPr lang="en-US" altLang="ko-KR" b="1" dirty="0"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0113" y="1217613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 err="1">
                <a:latin typeface="맑은 고딕"/>
              </a:rPr>
              <a:t>실차</a:t>
            </a:r>
            <a:r>
              <a:rPr lang="ko-KR" altLang="en-US" sz="2000" dirty="0">
                <a:latin typeface="맑은 고딕"/>
              </a:rPr>
              <a:t> 테스트를 위한 코드 작성</a:t>
            </a:r>
            <a:endParaRPr lang="en-US" altLang="ko-KR" sz="2000" dirty="0">
              <a:latin typeface="맑은 고딕"/>
            </a:endParaRPr>
          </a:p>
        </p:txBody>
      </p:sp>
      <p:grpSp>
        <p:nvGrpSpPr>
          <p:cNvPr id="55301" name="그룹 24"/>
          <p:cNvGrpSpPr>
            <a:grpSpLocks/>
          </p:cNvGrpSpPr>
          <p:nvPr/>
        </p:nvGrpSpPr>
        <p:grpSpPr bwMode="auto">
          <a:xfrm>
            <a:off x="528638" y="1546225"/>
            <a:ext cx="8207375" cy="4906963"/>
            <a:chOff x="678622" y="609615"/>
            <a:chExt cx="10542753" cy="5873475"/>
          </a:xfrm>
        </p:grpSpPr>
        <p:sp>
          <p:nvSpPr>
            <p:cNvPr id="26" name="TextShape 1">
              <a:extLst>
                <a:ext uri="{FF2B5EF4-FFF2-40B4-BE49-F238E27FC236}">
                  <a16:creationId xmlns:a16="http://schemas.microsoft.com/office/drawing/2014/main" xmlns="" id="{90C65C0F-0F8D-4540-A3AD-70C2CE182DEC}"/>
                </a:ext>
              </a:extLst>
            </p:cNvPr>
            <p:cNvSpPr txBox="1"/>
            <p:nvPr/>
          </p:nvSpPr>
          <p:spPr>
            <a:xfrm>
              <a:off x="678622" y="609615"/>
              <a:ext cx="9906517" cy="720171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2400" cap="all" spc="-1" dirty="0">
                  <a:uFill>
                    <a:solidFill>
                      <a:srgbClr val="FFFFFF"/>
                    </a:solidFill>
                  </a:uFill>
                  <a:latin typeface="맑은 고딕"/>
                </a:rPr>
                <a:t> - </a:t>
              </a:r>
              <a:r>
                <a:rPr lang="en-US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 Test </a:t>
              </a:r>
              <a:r>
                <a:rPr lang="ko-KR" altLang="en-US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환경</a:t>
              </a:r>
              <a:endParaRPr lang="en-US" sz="1200" spc="-1" dirty="0">
                <a:uFill>
                  <a:solidFill>
                    <a:srgbClr val="FFFFFF"/>
                  </a:solidFill>
                </a:uFill>
                <a:latin typeface="Tw Cen MT"/>
              </a:endParaRPr>
            </a:p>
          </p:txBody>
        </p:sp>
        <p:sp>
          <p:nvSpPr>
            <p:cNvPr id="27" name="TextShape 1">
              <a:extLst>
                <a:ext uri="{FF2B5EF4-FFF2-40B4-BE49-F238E27FC236}">
                  <a16:creationId xmlns:a16="http://schemas.microsoft.com/office/drawing/2014/main" xmlns="" id="{AD936A21-17F5-4F30-AF77-5BEF16825598}"/>
                </a:ext>
              </a:extLst>
            </p:cNvPr>
            <p:cNvSpPr txBox="1"/>
            <p:nvPr/>
          </p:nvSpPr>
          <p:spPr>
            <a:xfrm>
              <a:off x="6786077" y="2114562"/>
              <a:ext cx="4435298" cy="2738168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en-US" sz="3600" cap="all" spc="-1" dirty="0">
                <a:uFill>
                  <a:solidFill>
                    <a:srgbClr val="FFFFFF"/>
                  </a:solidFill>
                </a:uFill>
                <a:latin typeface="맑은 고딕"/>
              </a:endParaRPr>
            </a:p>
            <a:p>
              <a:pPr>
                <a:lnSpc>
                  <a:spcPct val="90000"/>
                </a:lnSpc>
                <a:defRPr/>
              </a:pPr>
              <a:endParaRPr lang="en-US" sz="2400" cap="all" spc="-1" dirty="0">
                <a:uFill>
                  <a:solidFill>
                    <a:srgbClr val="FFFFFF"/>
                  </a:solidFill>
                </a:uFill>
                <a:latin typeface="맑은 고딕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2400" cap="all" spc="-1" dirty="0">
                  <a:uFill>
                    <a:solidFill>
                      <a:srgbClr val="FFFFFF"/>
                    </a:solidFill>
                  </a:uFill>
                  <a:latin typeface="맑은 고딕"/>
                </a:rPr>
                <a:t>-  PC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-   TMS570LC43xx </a:t>
              </a:r>
              <a:r>
                <a:rPr lang="ko-KR" altLang="en-US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개발           보드</a:t>
              </a:r>
              <a:endParaRPr lang="en-US" altLang="ko-KR" sz="2400" cap="all" spc="-1" dirty="0">
                <a:uFill>
                  <a:solidFill>
                    <a:srgbClr val="FFFFFF"/>
                  </a:solidFill>
                </a:uFill>
                <a:latin typeface="Tw Cen MT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altLang="ko-KR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-   Rf </a:t>
              </a:r>
              <a:r>
                <a:rPr lang="ko-KR" altLang="en-US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송수신기</a:t>
              </a:r>
              <a:endParaRPr lang="en-US" altLang="ko-KR" sz="2400" cap="all" spc="-1" dirty="0">
                <a:uFill>
                  <a:solidFill>
                    <a:srgbClr val="FFFFFF"/>
                  </a:solidFill>
                </a:uFill>
                <a:latin typeface="Tw Cen MT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altLang="ko-KR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-   Garmin lidar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altLang="ko-KR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-   Can </a:t>
              </a:r>
              <a:r>
                <a:rPr lang="ko-KR" altLang="en-US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통신 모듈</a:t>
              </a:r>
              <a:r>
                <a:rPr lang="en-US" altLang="ko-KR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(1ea)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altLang="ko-KR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-   FPGA </a:t>
              </a:r>
              <a:r>
                <a:rPr lang="en-US" altLang="ko-KR" sz="2400" cap="all" spc="-1" dirty="0" err="1">
                  <a:uFill>
                    <a:solidFill>
                      <a:srgbClr val="FFFFFF"/>
                    </a:solidFill>
                  </a:uFill>
                  <a:latin typeface="Tw Cen MT"/>
                </a:rPr>
                <a:t>borad</a:t>
              </a:r>
              <a:endParaRPr lang="en-US" altLang="ko-KR" sz="2400" cap="all" spc="-1" dirty="0">
                <a:uFill>
                  <a:solidFill>
                    <a:srgbClr val="FFFFFF"/>
                  </a:solidFill>
                </a:uFill>
                <a:latin typeface="Tw Cen MT"/>
              </a:endParaRPr>
            </a:p>
            <a:p>
              <a:pPr marL="342900" indent="-342900">
                <a:lnSpc>
                  <a:spcPct val="90000"/>
                </a:lnSpc>
                <a:buFontTx/>
                <a:buChar char="-"/>
                <a:defRPr/>
              </a:pPr>
              <a:r>
                <a:rPr lang="en-US" altLang="ko-KR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Encoder</a:t>
              </a:r>
            </a:p>
            <a:p>
              <a:pPr marL="342900" indent="-342900">
                <a:lnSpc>
                  <a:spcPct val="90000"/>
                </a:lnSpc>
                <a:buFontTx/>
                <a:buChar char="-"/>
                <a:defRPr/>
              </a:pPr>
              <a:r>
                <a:rPr lang="en-US" altLang="ko-KR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led(6EA)</a:t>
              </a:r>
            </a:p>
            <a:p>
              <a:pPr marL="342900" indent="-342900">
                <a:lnSpc>
                  <a:spcPct val="90000"/>
                </a:lnSpc>
                <a:buFontTx/>
                <a:buChar char="-"/>
                <a:defRPr/>
              </a:pPr>
              <a:endPara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endParaRPr>
            </a:p>
            <a:p>
              <a:pPr>
                <a:lnSpc>
                  <a:spcPct val="90000"/>
                </a:lnSpc>
                <a:defRPr/>
              </a:pPr>
              <a:endPara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endParaRPr>
            </a:p>
            <a:p>
              <a:pPr>
                <a:lnSpc>
                  <a:spcPct val="90000"/>
                </a:lnSpc>
                <a:defRPr/>
              </a:pPr>
              <a:endPara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endParaRPr>
            </a:p>
          </p:txBody>
        </p:sp>
        <p:pic>
          <p:nvPicPr>
            <p:cNvPr id="55304" name="그림 2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70624" y="1615147"/>
              <a:ext cx="5500513" cy="4867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0113" y="1217613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 err="1">
                <a:latin typeface="맑은 고딕"/>
              </a:rPr>
              <a:t>실차</a:t>
            </a:r>
            <a:r>
              <a:rPr lang="ko-KR" altLang="en-US" sz="2000" dirty="0">
                <a:latin typeface="맑은 고딕"/>
              </a:rPr>
              <a:t> 테스트를 위한 코드 작성</a:t>
            </a:r>
            <a:endParaRPr lang="en-US" altLang="ko-KR" sz="2000" dirty="0">
              <a:latin typeface="맑은 고딕"/>
            </a:endParaRPr>
          </a:p>
        </p:txBody>
      </p:sp>
      <p:grpSp>
        <p:nvGrpSpPr>
          <p:cNvPr id="56325" name="그룹 9"/>
          <p:cNvGrpSpPr>
            <a:grpSpLocks/>
          </p:cNvGrpSpPr>
          <p:nvPr/>
        </p:nvGrpSpPr>
        <p:grpSpPr bwMode="auto">
          <a:xfrm>
            <a:off x="514350" y="1563688"/>
            <a:ext cx="8229600" cy="4267200"/>
            <a:chOff x="898309" y="559101"/>
            <a:chExt cx="9905760" cy="5635688"/>
          </a:xfrm>
        </p:grpSpPr>
        <p:sp>
          <p:nvSpPr>
            <p:cNvPr id="11" name="TextShape 1">
              <a:extLst>
                <a:ext uri="{FF2B5EF4-FFF2-40B4-BE49-F238E27FC236}">
                  <a16:creationId xmlns:a16="http://schemas.microsoft.com/office/drawing/2014/main" xmlns="" id="{E379ED77-64D8-4B0C-8AB0-448673E12825}"/>
                </a:ext>
              </a:extLst>
            </p:cNvPr>
            <p:cNvSpPr txBox="1"/>
            <p:nvPr/>
          </p:nvSpPr>
          <p:spPr>
            <a:xfrm>
              <a:off x="898309" y="559101"/>
              <a:ext cx="9905760" cy="914122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2400" cap="all" spc="-1" dirty="0">
                  <a:uFill>
                    <a:solidFill>
                      <a:srgbClr val="FFFFFF"/>
                    </a:solidFill>
                  </a:uFill>
                  <a:latin typeface="맑은 고딕"/>
                </a:rPr>
                <a:t> - </a:t>
              </a:r>
              <a:r>
                <a:rPr lang="en-US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 Test </a:t>
              </a:r>
              <a:r>
                <a:rPr lang="ko-KR" altLang="en-US" sz="2400" cap="all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환경</a:t>
              </a:r>
              <a:endParaRPr lang="en-US" sz="1200" spc="-1" dirty="0">
                <a:uFill>
                  <a:solidFill>
                    <a:srgbClr val="FFFFFF"/>
                  </a:solidFill>
                </a:uFill>
                <a:latin typeface="Tw Cen MT"/>
              </a:endParaRPr>
            </a:p>
          </p:txBody>
        </p:sp>
        <p:sp>
          <p:nvSpPr>
            <p:cNvPr id="12" name="TextShape 1">
              <a:extLst>
                <a:ext uri="{FF2B5EF4-FFF2-40B4-BE49-F238E27FC236}">
                  <a16:creationId xmlns:a16="http://schemas.microsoft.com/office/drawing/2014/main" xmlns="" id="{E2089157-A43C-498F-BCD4-D17E854AD4CB}"/>
                </a:ext>
              </a:extLst>
            </p:cNvPr>
            <p:cNvSpPr txBox="1"/>
            <p:nvPr/>
          </p:nvSpPr>
          <p:spPr>
            <a:xfrm>
              <a:off x="7016797" y="2211230"/>
              <a:ext cx="3697463" cy="2142736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>
                <a:lnSpc>
                  <a:spcPct val="90000"/>
                </a:lnSpc>
                <a:defRPr/>
              </a:pPr>
              <a:endParaRPr 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endParaRPr>
            </a:p>
            <a:p>
              <a:pPr marL="342900" indent="-342900">
                <a:lnSpc>
                  <a:spcPct val="90000"/>
                </a:lnSpc>
                <a:buFontTx/>
                <a:buChar char="-"/>
                <a:defRPr/>
              </a:pPr>
              <a:r>
                <a:rPr lang="en-US" sz="2400" cap="all" spc="-1" dirty="0">
                  <a:uFill>
                    <a:solidFill>
                      <a:srgbClr val="FFFFFF"/>
                    </a:solidFill>
                  </a:uFill>
                  <a:latin typeface="맑은 고딕"/>
                </a:rPr>
                <a:t>Window</a:t>
              </a:r>
              <a:r>
                <a:rPr lang="ko-KR" altLang="en-US" sz="2400" cap="all" spc="-1" dirty="0">
                  <a:uFill>
                    <a:solidFill>
                      <a:srgbClr val="FFFFFF"/>
                    </a:solidFill>
                  </a:uFill>
                  <a:latin typeface="맑은 고딕"/>
                </a:rPr>
                <a:t>용 </a:t>
              </a:r>
              <a:r>
                <a:rPr lang="en-US" altLang="ko-KR" sz="2400" cap="all" spc="-1" dirty="0">
                  <a:uFill>
                    <a:solidFill>
                      <a:srgbClr val="FFFFFF"/>
                    </a:solidFill>
                  </a:uFill>
                  <a:latin typeface="맑은 고딕"/>
                </a:rPr>
                <a:t>CCS</a:t>
              </a:r>
            </a:p>
            <a:p>
              <a:pPr marL="342900" indent="-342900">
                <a:lnSpc>
                  <a:spcPct val="90000"/>
                </a:lnSpc>
                <a:buFontTx/>
                <a:buChar char="-"/>
                <a:defRPr/>
              </a:pPr>
              <a:endParaRPr lang="en-US" altLang="ko-KR" sz="2400" cap="all" spc="-1" dirty="0">
                <a:uFill>
                  <a:solidFill>
                    <a:srgbClr val="FFFFFF"/>
                  </a:solidFill>
                </a:uFill>
                <a:latin typeface="맑은 고딕"/>
              </a:endParaRPr>
            </a:p>
            <a:p>
              <a:pPr>
                <a:lnSpc>
                  <a:spcPct val="90000"/>
                </a:lnSpc>
                <a:defRPr/>
              </a:pPr>
              <a:r>
                <a:rPr lang="en-US" sz="2400" cap="all" spc="-1" dirty="0">
                  <a:uFill>
                    <a:solidFill>
                      <a:srgbClr val="FFFFFF"/>
                    </a:solidFill>
                  </a:uFill>
                  <a:latin typeface="맑은 고딕"/>
                </a:rPr>
                <a:t>- can </a:t>
              </a:r>
              <a:r>
                <a:rPr lang="ko-KR" altLang="en-US" sz="2400" cap="all" spc="-1" dirty="0">
                  <a:uFill>
                    <a:solidFill>
                      <a:srgbClr val="FFFFFF"/>
                    </a:solidFill>
                  </a:uFill>
                  <a:latin typeface="맑은 고딕"/>
                </a:rPr>
                <a:t>모듈을 테스트 하기 위한 </a:t>
              </a:r>
              <a:r>
                <a:rPr lang="en-US" altLang="ko-KR" sz="2400" cap="all" spc="-1" dirty="0">
                  <a:uFill>
                    <a:solidFill>
                      <a:srgbClr val="FFFFFF"/>
                    </a:solidFill>
                  </a:uFill>
                  <a:latin typeface="맑은 고딕"/>
                </a:rPr>
                <a:t>window </a:t>
              </a:r>
              <a:r>
                <a:rPr lang="ko-KR" altLang="en-US" sz="2400" cap="all" spc="-1" dirty="0">
                  <a:uFill>
                    <a:solidFill>
                      <a:srgbClr val="FFFFFF"/>
                    </a:solidFill>
                  </a:uFill>
                  <a:latin typeface="맑은 고딕"/>
                </a:rPr>
                <a:t>전용 프로그램</a:t>
              </a:r>
              <a:r>
                <a:rPr lang="en-US" altLang="ko-KR" sz="2400" cap="all" spc="-1" dirty="0">
                  <a:uFill>
                    <a:solidFill>
                      <a:srgbClr val="FFFFFF"/>
                    </a:solidFill>
                  </a:uFill>
                  <a:latin typeface="맑은 고딕"/>
                </a:rPr>
                <a:t>(usb2can)</a:t>
              </a:r>
            </a:p>
            <a:p>
              <a:pPr>
                <a:lnSpc>
                  <a:spcPct val="90000"/>
                </a:lnSpc>
                <a:defRPr/>
              </a:pPr>
              <a:endParaRPr lang="en-US" sz="2400" cap="all" spc="-1" dirty="0">
                <a:uFill>
                  <a:solidFill>
                    <a:srgbClr val="FFFFFF"/>
                  </a:solidFill>
                </a:uFill>
                <a:latin typeface="맑은 고딕"/>
              </a:endParaRPr>
            </a:p>
            <a:p>
              <a:pPr>
                <a:lnSpc>
                  <a:spcPct val="90000"/>
                </a:lnSpc>
                <a:defRPr/>
              </a:pPr>
              <a:endPara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endParaRPr>
            </a:p>
            <a:p>
              <a:pPr>
                <a:lnSpc>
                  <a:spcPct val="90000"/>
                </a:lnSpc>
                <a:defRPr/>
              </a:pPr>
              <a:endPara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endParaRPr>
            </a:p>
          </p:txBody>
        </p:sp>
        <p:pic>
          <p:nvPicPr>
            <p:cNvPr id="56328" name="그림 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8309" y="1754736"/>
              <a:ext cx="5793893" cy="4440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0113" y="1217613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 err="1">
                <a:latin typeface="맑은 고딕"/>
              </a:rPr>
              <a:t>실차</a:t>
            </a:r>
            <a:r>
              <a:rPr lang="ko-KR" altLang="en-US" sz="2000" dirty="0">
                <a:latin typeface="맑은 고딕"/>
              </a:rPr>
              <a:t> 테스트를 위한 코드 작성</a:t>
            </a:r>
            <a:endParaRPr lang="en-US" altLang="ko-KR" sz="2000" dirty="0">
              <a:latin typeface="맑은 고딕"/>
            </a:endParaRPr>
          </a:p>
        </p:txBody>
      </p:sp>
      <p:grpSp>
        <p:nvGrpSpPr>
          <p:cNvPr id="57349" name="그룹 13"/>
          <p:cNvGrpSpPr>
            <a:grpSpLocks/>
          </p:cNvGrpSpPr>
          <p:nvPr/>
        </p:nvGrpSpPr>
        <p:grpSpPr bwMode="auto">
          <a:xfrm>
            <a:off x="649288" y="1992313"/>
            <a:ext cx="7102475" cy="4029075"/>
            <a:chOff x="1143120" y="1052439"/>
            <a:chExt cx="9905760" cy="5500499"/>
          </a:xfrm>
        </p:grpSpPr>
        <p:sp>
          <p:nvSpPr>
            <p:cNvPr id="15" name="TextShape 3">
              <a:extLst>
                <a:ext uri="{FF2B5EF4-FFF2-40B4-BE49-F238E27FC236}">
                  <a16:creationId xmlns:a16="http://schemas.microsoft.com/office/drawing/2014/main" xmlns="" id="{3E668E06-516A-47FD-8FC2-A1BBF1CFA977}"/>
                </a:ext>
              </a:extLst>
            </p:cNvPr>
            <p:cNvSpPr txBox="1"/>
            <p:nvPr/>
          </p:nvSpPr>
          <p:spPr>
            <a:xfrm>
              <a:off x="1143120" y="1052439"/>
              <a:ext cx="9905760" cy="632839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marL="342900" indent="-342900">
                <a:buFontTx/>
                <a:buChar char="-"/>
                <a:defRPr/>
              </a:pPr>
              <a:r>
                <a:rPr lang="en-US" sz="2000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Task0</a:t>
              </a:r>
              <a:r>
                <a:rPr lang="ko-KR" altLang="en-US" sz="2000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 </a:t>
              </a:r>
              <a:r>
                <a:rPr lang="en-US" altLang="ko-KR" sz="2000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:</a:t>
              </a:r>
              <a:r>
                <a:rPr lang="ko-KR" altLang="en-US" sz="2000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  </a:t>
              </a:r>
              <a:r>
                <a:rPr lang="en-US" altLang="ko-KR" sz="2000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DSP-MCU </a:t>
              </a:r>
              <a:r>
                <a:rPr lang="ko-KR" altLang="en-US" sz="20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w Cen MT"/>
                </a:rPr>
                <a:t>간 </a:t>
              </a:r>
              <a:r>
                <a:rPr lang="en-US" altLang="ko-KR" sz="20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w Cen MT"/>
                </a:rPr>
                <a:t>CAN </a:t>
              </a:r>
              <a:r>
                <a:rPr lang="ko-KR" altLang="en-US" sz="20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w Cen MT"/>
                </a:rPr>
                <a:t>통신 </a:t>
              </a:r>
              <a:r>
                <a:rPr lang="en-US" altLang="ko-KR" sz="20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Tw Cen MT"/>
                </a:rPr>
                <a:t>task</a:t>
              </a:r>
            </a:p>
          </p:txBody>
        </p:sp>
        <p:pic>
          <p:nvPicPr>
            <p:cNvPr id="57351" name="그림 1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43120" y="1685856"/>
              <a:ext cx="6748828" cy="4867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xmlns="" id="{DF42E40C-9549-4EAE-931F-33B369041161}"/>
                </a:ext>
              </a:extLst>
            </p:cNvPr>
            <p:cNvCxnSpPr>
              <a:cxnSpLocks/>
            </p:cNvCxnSpPr>
            <p:nvPr/>
          </p:nvCxnSpPr>
          <p:spPr>
            <a:xfrm>
              <a:off x="5626616" y="3837364"/>
              <a:ext cx="102068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FC6FE020-B19D-43C1-B2E1-A7FAF5EB12F5}"/>
                </a:ext>
              </a:extLst>
            </p:cNvPr>
            <p:cNvSpPr/>
            <p:nvPr/>
          </p:nvSpPr>
          <p:spPr>
            <a:xfrm>
              <a:off x="2834671" y="3315056"/>
              <a:ext cx="2791945" cy="104461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354" name="TextBox 18"/>
            <p:cNvSpPr txBox="1">
              <a:spLocks noChangeArrowheads="1"/>
            </p:cNvSpPr>
            <p:nvPr/>
          </p:nvSpPr>
          <p:spPr bwMode="auto">
            <a:xfrm>
              <a:off x="6707917" y="3429000"/>
              <a:ext cx="2368061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Throttle </a:t>
              </a:r>
              <a:r>
                <a:rPr lang="ko-KR" altLang="en-US" sz="1600">
                  <a:solidFill>
                    <a:srgbClr val="FF0000"/>
                  </a:solidFill>
                </a:rPr>
                <a:t>값과 </a:t>
              </a:r>
              <a:r>
                <a:rPr lang="en-US" altLang="ko-KR" sz="1600">
                  <a:solidFill>
                    <a:srgbClr val="FF0000"/>
                  </a:solidFill>
                </a:rPr>
                <a:t>rudder </a:t>
              </a:r>
              <a:r>
                <a:rPr lang="ko-KR" altLang="en-US" sz="1600">
                  <a:solidFill>
                    <a:srgbClr val="FF0000"/>
                  </a:solidFill>
                </a:rPr>
                <a:t>값이 </a:t>
              </a:r>
              <a:r>
                <a:rPr lang="en-US" altLang="ko-KR" sz="1600">
                  <a:solidFill>
                    <a:srgbClr val="FF0000"/>
                  </a:solidFill>
                </a:rPr>
                <a:t>256</a:t>
              </a:r>
              <a:r>
                <a:rPr lang="ko-KR" altLang="en-US" sz="1600">
                  <a:solidFill>
                    <a:srgbClr val="FF0000"/>
                  </a:solidFill>
                </a:rPr>
                <a:t>을 초과 하기 때문에 </a:t>
              </a:r>
              <a:r>
                <a:rPr lang="en-US" altLang="ko-KR" sz="1600">
                  <a:solidFill>
                    <a:srgbClr val="FF0000"/>
                  </a:solidFill>
                </a:rPr>
                <a:t>2byte </a:t>
              </a:r>
              <a:r>
                <a:rPr lang="ko-KR" altLang="en-US" sz="1600">
                  <a:solidFill>
                    <a:srgbClr val="FF0000"/>
                  </a:solidFill>
                </a:rPr>
                <a:t>받아서 처리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0113" y="1217613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 err="1">
                <a:latin typeface="맑은 고딕"/>
              </a:rPr>
              <a:t>실차</a:t>
            </a:r>
            <a:r>
              <a:rPr lang="ko-KR" altLang="en-US" sz="2000" dirty="0">
                <a:latin typeface="맑은 고딕"/>
              </a:rPr>
              <a:t> 테스트를 위한 코드 작성</a:t>
            </a:r>
            <a:endParaRPr lang="en-US" altLang="ko-KR" sz="2000" dirty="0">
              <a:latin typeface="맑은 고딕"/>
            </a:endParaRPr>
          </a:p>
        </p:txBody>
      </p:sp>
      <p:grpSp>
        <p:nvGrpSpPr>
          <p:cNvPr id="58373" name="그룹 10"/>
          <p:cNvGrpSpPr>
            <a:grpSpLocks/>
          </p:cNvGrpSpPr>
          <p:nvPr/>
        </p:nvGrpSpPr>
        <p:grpSpPr bwMode="auto">
          <a:xfrm>
            <a:off x="539750" y="2301875"/>
            <a:ext cx="6381750" cy="3863975"/>
            <a:chOff x="1143120" y="1600585"/>
            <a:chExt cx="8645649" cy="4986031"/>
          </a:xfrm>
        </p:grpSpPr>
        <p:pic>
          <p:nvPicPr>
            <p:cNvPr id="58375" name="그림 1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43120" y="1600585"/>
              <a:ext cx="6572740" cy="4986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오른쪽 중괄호 12">
              <a:extLst>
                <a:ext uri="{FF2B5EF4-FFF2-40B4-BE49-F238E27FC236}">
                  <a16:creationId xmlns:a16="http://schemas.microsoft.com/office/drawing/2014/main" xmlns="" id="{91E51A25-BADB-4914-960C-7BD6DB897E6B}"/>
                </a:ext>
              </a:extLst>
            </p:cNvPr>
            <p:cNvSpPr/>
            <p:nvPr/>
          </p:nvSpPr>
          <p:spPr>
            <a:xfrm>
              <a:off x="6799353" y="2600249"/>
              <a:ext cx="701115" cy="1384781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377" name="TextBox 19"/>
            <p:cNvSpPr txBox="1">
              <a:spLocks noChangeArrowheads="1"/>
            </p:cNvSpPr>
            <p:nvPr/>
          </p:nvSpPr>
          <p:spPr bwMode="auto">
            <a:xfrm>
              <a:off x="7596719" y="2708542"/>
              <a:ext cx="21920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PWM</a:t>
              </a:r>
              <a:r>
                <a:rPr lang="ko-KR" altLang="en-US" sz="1600">
                  <a:solidFill>
                    <a:srgbClr val="FF0000"/>
                  </a:solidFill>
                </a:rPr>
                <a:t> 듀티에 따른 후진 동작 구현</a:t>
              </a:r>
              <a:endParaRPr lang="en-US" altLang="ko-KR" sz="1600">
                <a:solidFill>
                  <a:srgbClr val="FF0000"/>
                </a:solidFill>
              </a:endParaRPr>
            </a:p>
          </p:txBody>
        </p:sp>
        <p:sp>
          <p:nvSpPr>
            <p:cNvPr id="21" name="오른쪽 중괄호 20">
              <a:extLst>
                <a:ext uri="{FF2B5EF4-FFF2-40B4-BE49-F238E27FC236}">
                  <a16:creationId xmlns:a16="http://schemas.microsoft.com/office/drawing/2014/main" xmlns="" id="{2FD20D31-2B18-487E-A5F2-7C1FD403B898}"/>
                </a:ext>
              </a:extLst>
            </p:cNvPr>
            <p:cNvSpPr/>
            <p:nvPr/>
          </p:nvSpPr>
          <p:spPr>
            <a:xfrm>
              <a:off x="6799353" y="4196026"/>
              <a:ext cx="701115" cy="481395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379" name="TextBox 21"/>
            <p:cNvSpPr txBox="1">
              <a:spLocks noChangeArrowheads="1"/>
            </p:cNvSpPr>
            <p:nvPr/>
          </p:nvSpPr>
          <p:spPr bwMode="auto">
            <a:xfrm>
              <a:off x="7596717" y="3816498"/>
              <a:ext cx="21920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PWM</a:t>
              </a:r>
              <a:r>
                <a:rPr lang="ko-KR" altLang="en-US" sz="1600">
                  <a:solidFill>
                    <a:srgbClr val="FF0000"/>
                  </a:solidFill>
                </a:rPr>
                <a:t> 듀티에 따른 중립 동작 구현</a:t>
              </a:r>
              <a:endParaRPr lang="en-US" altLang="ko-KR" sz="1600">
                <a:solidFill>
                  <a:srgbClr val="FF0000"/>
                </a:solidFill>
              </a:endParaRPr>
            </a:p>
          </p:txBody>
        </p:sp>
        <p:sp>
          <p:nvSpPr>
            <p:cNvPr id="23" name="오른쪽 중괄호 22">
              <a:extLst>
                <a:ext uri="{FF2B5EF4-FFF2-40B4-BE49-F238E27FC236}">
                  <a16:creationId xmlns:a16="http://schemas.microsoft.com/office/drawing/2014/main" xmlns="" id="{659B8275-4F74-4B39-B883-A6638B694DF4}"/>
                </a:ext>
              </a:extLst>
            </p:cNvPr>
            <p:cNvSpPr/>
            <p:nvPr/>
          </p:nvSpPr>
          <p:spPr>
            <a:xfrm>
              <a:off x="6799353" y="4900707"/>
              <a:ext cx="701115" cy="905434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381" name="TextBox 23"/>
            <p:cNvSpPr txBox="1">
              <a:spLocks noChangeArrowheads="1"/>
            </p:cNvSpPr>
            <p:nvPr/>
          </p:nvSpPr>
          <p:spPr bwMode="auto">
            <a:xfrm>
              <a:off x="7596717" y="4900778"/>
              <a:ext cx="219205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PWM</a:t>
              </a:r>
              <a:r>
                <a:rPr lang="ko-KR" altLang="en-US" sz="1600">
                  <a:solidFill>
                    <a:srgbClr val="FF0000"/>
                  </a:solidFill>
                </a:rPr>
                <a:t> 듀티에 따른 전진 동작 구현</a:t>
              </a:r>
              <a:endParaRPr lang="en-US" altLang="ko-KR" sz="1600"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Shape 3">
            <a:extLst>
              <a:ext uri="{FF2B5EF4-FFF2-40B4-BE49-F238E27FC236}">
                <a16:creationId xmlns:a16="http://schemas.microsoft.com/office/drawing/2014/main" xmlns="" id="{C61972BB-DE59-4BB7-A28C-654B852CBEBA}"/>
              </a:ext>
            </a:extLst>
          </p:cNvPr>
          <p:cNvSpPr txBox="1"/>
          <p:nvPr/>
        </p:nvSpPr>
        <p:spPr>
          <a:xfrm>
            <a:off x="654050" y="1814513"/>
            <a:ext cx="7100888" cy="4651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Task1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lang="en-US" altLang="ko-KR" sz="2000" spc="-1" dirty="0" err="1">
                <a:uFill>
                  <a:solidFill>
                    <a:srgbClr val="FFFFFF"/>
                  </a:solidFill>
                </a:uFill>
                <a:latin typeface="Tw Cen MT"/>
              </a:rPr>
              <a:t>bldc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motor 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전진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후진 동작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0113" y="1217613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 err="1">
                <a:latin typeface="맑은 고딕"/>
              </a:rPr>
              <a:t>실차</a:t>
            </a:r>
            <a:r>
              <a:rPr lang="ko-KR" altLang="en-US" sz="2000" dirty="0">
                <a:latin typeface="맑은 고딕"/>
              </a:rPr>
              <a:t> 테스트를 위한 코드 작성</a:t>
            </a:r>
            <a:endParaRPr lang="en-US" altLang="ko-KR" sz="2000" dirty="0">
              <a:latin typeface="맑은 고딕"/>
            </a:endParaRPr>
          </a:p>
        </p:txBody>
      </p:sp>
      <p:sp>
        <p:nvSpPr>
          <p:cNvPr id="25" name="TextShape 3">
            <a:extLst>
              <a:ext uri="{FF2B5EF4-FFF2-40B4-BE49-F238E27FC236}">
                <a16:creationId xmlns:a16="http://schemas.microsoft.com/office/drawing/2014/main" xmlns="" id="{C61972BB-DE59-4BB7-A28C-654B852CBEBA}"/>
              </a:ext>
            </a:extLst>
          </p:cNvPr>
          <p:cNvSpPr txBox="1"/>
          <p:nvPr/>
        </p:nvSpPr>
        <p:spPr>
          <a:xfrm>
            <a:off x="654050" y="1814513"/>
            <a:ext cx="7100888" cy="4651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Task2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servo motor 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좌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,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우 방향 제어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</a:p>
        </p:txBody>
      </p:sp>
      <p:pic>
        <p:nvPicPr>
          <p:cNvPr id="59398" name="그림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050" y="2325688"/>
            <a:ext cx="5445125" cy="398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0113" y="1217613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 err="1">
                <a:latin typeface="맑은 고딕"/>
              </a:rPr>
              <a:t>실차</a:t>
            </a:r>
            <a:r>
              <a:rPr lang="ko-KR" altLang="en-US" sz="2000" dirty="0">
                <a:latin typeface="맑은 고딕"/>
              </a:rPr>
              <a:t> 테스트를 위한 코드 작성</a:t>
            </a:r>
            <a:endParaRPr lang="en-US" altLang="ko-KR" sz="2000" dirty="0">
              <a:latin typeface="맑은 고딕"/>
            </a:endParaRPr>
          </a:p>
        </p:txBody>
      </p:sp>
      <p:sp>
        <p:nvSpPr>
          <p:cNvPr id="25" name="TextShape 3">
            <a:extLst>
              <a:ext uri="{FF2B5EF4-FFF2-40B4-BE49-F238E27FC236}">
                <a16:creationId xmlns:a16="http://schemas.microsoft.com/office/drawing/2014/main" xmlns="" id="{C61972BB-DE59-4BB7-A28C-654B852CBEBA}"/>
              </a:ext>
            </a:extLst>
          </p:cNvPr>
          <p:cNvSpPr txBox="1"/>
          <p:nvPr/>
        </p:nvSpPr>
        <p:spPr>
          <a:xfrm>
            <a:off x="654050" y="1814513"/>
            <a:ext cx="7100888" cy="4651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Task3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시리얼 통신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각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디버깅용도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</a:p>
        </p:txBody>
      </p:sp>
      <p:pic>
        <p:nvPicPr>
          <p:cNvPr id="60422" name="그림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050" y="2311400"/>
            <a:ext cx="5661025" cy="404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0113" y="1217613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 err="1">
                <a:latin typeface="맑은 고딕"/>
              </a:rPr>
              <a:t>실차</a:t>
            </a:r>
            <a:r>
              <a:rPr lang="ko-KR" altLang="en-US" sz="2000" dirty="0">
                <a:latin typeface="맑은 고딕"/>
              </a:rPr>
              <a:t> 테스트를 위한 코드 작성</a:t>
            </a:r>
            <a:endParaRPr lang="en-US" altLang="ko-KR" sz="2000" dirty="0">
              <a:latin typeface="맑은 고딕"/>
            </a:endParaRPr>
          </a:p>
        </p:txBody>
      </p:sp>
      <p:sp>
        <p:nvSpPr>
          <p:cNvPr id="25" name="TextShape 3">
            <a:extLst>
              <a:ext uri="{FF2B5EF4-FFF2-40B4-BE49-F238E27FC236}">
                <a16:creationId xmlns:a16="http://schemas.microsoft.com/office/drawing/2014/main" xmlns="" id="{C61972BB-DE59-4BB7-A28C-654B852CBEBA}"/>
              </a:ext>
            </a:extLst>
          </p:cNvPr>
          <p:cNvSpPr txBox="1"/>
          <p:nvPr/>
        </p:nvSpPr>
        <p:spPr>
          <a:xfrm>
            <a:off x="654050" y="1814513"/>
            <a:ext cx="7100888" cy="4651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Task4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FPGA-MCU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간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</a:p>
        </p:txBody>
      </p:sp>
      <p:grpSp>
        <p:nvGrpSpPr>
          <p:cNvPr id="61446" name="그룹 7"/>
          <p:cNvGrpSpPr>
            <a:grpSpLocks/>
          </p:cNvGrpSpPr>
          <p:nvPr/>
        </p:nvGrpSpPr>
        <p:grpSpPr bwMode="auto">
          <a:xfrm>
            <a:off x="654050" y="2351088"/>
            <a:ext cx="6611938" cy="3765550"/>
            <a:chOff x="1143120" y="1685856"/>
            <a:chExt cx="6713256" cy="4534677"/>
          </a:xfrm>
        </p:grpSpPr>
        <p:pic>
          <p:nvPicPr>
            <p:cNvPr id="61447" name="그림 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43120" y="1685856"/>
              <a:ext cx="6713256" cy="4534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E26ED4F0-7FCF-408B-B996-44F58D5FC30E}"/>
                </a:ext>
              </a:extLst>
            </p:cNvPr>
            <p:cNvSpPr/>
            <p:nvPr/>
          </p:nvSpPr>
          <p:spPr>
            <a:xfrm>
              <a:off x="2534126" y="2360704"/>
              <a:ext cx="2140505" cy="3173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449" name="TextBox 11"/>
            <p:cNvSpPr txBox="1">
              <a:spLocks noChangeArrowheads="1"/>
            </p:cNvSpPr>
            <p:nvPr/>
          </p:nvSpPr>
          <p:spPr bwMode="auto">
            <a:xfrm>
              <a:off x="5567783" y="2238888"/>
              <a:ext cx="1673620" cy="555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2byte </a:t>
              </a:r>
              <a:r>
                <a:rPr lang="ko-KR" altLang="en-US" sz="1200">
                  <a:solidFill>
                    <a:srgbClr val="FF0000"/>
                  </a:solidFill>
                </a:rPr>
                <a:t>씩 받아서 처리</a:t>
              </a:r>
              <a:r>
                <a:rPr lang="en-US" altLang="ko-KR" sz="1200">
                  <a:solidFill>
                    <a:srgbClr val="FF0000"/>
                  </a:solidFill>
                </a:rPr>
                <a:t>(256</a:t>
              </a:r>
              <a:r>
                <a:rPr lang="ko-KR" altLang="en-US" sz="1200">
                  <a:solidFill>
                    <a:srgbClr val="FF0000"/>
                  </a:solidFill>
                </a:rPr>
                <a:t>오버플로우</a:t>
              </a:r>
              <a:r>
                <a:rPr lang="en-US" altLang="ko-KR" sz="1200">
                  <a:solidFill>
                    <a:srgbClr val="FF0000"/>
                  </a:solidFill>
                </a:rPr>
                <a:t>)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xmlns="" id="{9FCA6A9A-8FCD-49C0-975E-99CF8231499D}"/>
                </a:ext>
              </a:extLst>
            </p:cNvPr>
            <p:cNvCxnSpPr>
              <a:cxnSpLocks/>
            </p:cNvCxnSpPr>
            <p:nvPr/>
          </p:nvCxnSpPr>
          <p:spPr>
            <a:xfrm>
              <a:off x="4674631" y="2519380"/>
              <a:ext cx="55124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6722F1A8-AFB4-4E22-9D2E-91E2D202D261}"/>
                </a:ext>
              </a:extLst>
            </p:cNvPr>
            <p:cNvSpPr/>
            <p:nvPr/>
          </p:nvSpPr>
          <p:spPr>
            <a:xfrm>
              <a:off x="3201422" y="3438932"/>
              <a:ext cx="2894840" cy="3154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xmlns="" id="{8CC96A17-7DE4-46A9-9FE3-8DD930F4AD8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262" y="3595696"/>
              <a:ext cx="34815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453" name="TextBox 15"/>
            <p:cNvSpPr txBox="1">
              <a:spLocks noChangeArrowheads="1"/>
            </p:cNvSpPr>
            <p:nvPr/>
          </p:nvSpPr>
          <p:spPr bwMode="auto">
            <a:xfrm>
              <a:off x="6397067" y="3297997"/>
              <a:ext cx="1341121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DSP</a:t>
              </a:r>
              <a:r>
                <a:rPr lang="ko-KR" altLang="en-US" sz="1200">
                  <a:solidFill>
                    <a:srgbClr val="FF0000"/>
                  </a:solidFill>
                </a:rPr>
                <a:t>에서 </a:t>
              </a:r>
              <a:r>
                <a:rPr lang="en-US" altLang="ko-KR" sz="1200">
                  <a:solidFill>
                    <a:srgbClr val="FF0000"/>
                  </a:solidFill>
                </a:rPr>
                <a:t>CAN </a:t>
              </a:r>
              <a:r>
                <a:rPr lang="ko-KR" altLang="en-US" sz="1200">
                  <a:solidFill>
                    <a:srgbClr val="FF0000"/>
                  </a:solidFill>
                </a:rPr>
                <a:t>통신으로 받은 </a:t>
              </a:r>
              <a:r>
                <a:rPr lang="en-US" altLang="ko-KR" sz="1200">
                  <a:solidFill>
                    <a:srgbClr val="FF0000"/>
                  </a:solidFill>
                </a:rPr>
                <a:t>bldc , servo </a:t>
              </a:r>
              <a:r>
                <a:rPr lang="ko-KR" altLang="en-US" sz="1200">
                  <a:solidFill>
                    <a:srgbClr val="FF0000"/>
                  </a:solidFill>
                </a:rPr>
                <a:t>값을 사용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0113" y="1217613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 err="1">
                <a:latin typeface="맑은 고딕"/>
              </a:rPr>
              <a:t>실차</a:t>
            </a:r>
            <a:r>
              <a:rPr lang="ko-KR" altLang="en-US" sz="2000" dirty="0">
                <a:latin typeface="맑은 고딕"/>
              </a:rPr>
              <a:t> 테스트를 위한 코드 작성</a:t>
            </a:r>
            <a:endParaRPr lang="en-US" altLang="ko-KR" sz="2000" dirty="0">
              <a:latin typeface="맑은 고딕"/>
            </a:endParaRPr>
          </a:p>
        </p:txBody>
      </p:sp>
      <p:sp>
        <p:nvSpPr>
          <p:cNvPr id="25" name="TextShape 3">
            <a:extLst>
              <a:ext uri="{FF2B5EF4-FFF2-40B4-BE49-F238E27FC236}">
                <a16:creationId xmlns:a16="http://schemas.microsoft.com/office/drawing/2014/main" xmlns="" id="{C61972BB-DE59-4BB7-A28C-654B852CBEBA}"/>
              </a:ext>
            </a:extLst>
          </p:cNvPr>
          <p:cNvSpPr txBox="1"/>
          <p:nvPr/>
        </p:nvSpPr>
        <p:spPr>
          <a:xfrm>
            <a:off x="654050" y="1814513"/>
            <a:ext cx="7100888" cy="4651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Task5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특정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를 중지 및 해제 시키기 위한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</a:p>
        </p:txBody>
      </p:sp>
      <p:grpSp>
        <p:nvGrpSpPr>
          <p:cNvPr id="62470" name="그룹 16"/>
          <p:cNvGrpSpPr>
            <a:grpSpLocks/>
          </p:cNvGrpSpPr>
          <p:nvPr/>
        </p:nvGrpSpPr>
        <p:grpSpPr bwMode="auto">
          <a:xfrm>
            <a:off x="654050" y="2308225"/>
            <a:ext cx="5445125" cy="3862388"/>
            <a:chOff x="1143120" y="1685856"/>
            <a:chExt cx="6172200" cy="4918144"/>
          </a:xfrm>
        </p:grpSpPr>
        <p:pic>
          <p:nvPicPr>
            <p:cNvPr id="62471" name="그림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43120" y="1685856"/>
              <a:ext cx="6172200" cy="4918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8BF0E764-55FA-4EF5-AE98-766904272524}"/>
                </a:ext>
              </a:extLst>
            </p:cNvPr>
            <p:cNvSpPr/>
            <p:nvPr/>
          </p:nvSpPr>
          <p:spPr>
            <a:xfrm>
              <a:off x="2442341" y="2834029"/>
              <a:ext cx="1340610" cy="1819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xmlns="" id="{778A4640-2150-420C-B4B4-259278E881C7}"/>
                </a:ext>
              </a:extLst>
            </p:cNvPr>
            <p:cNvCxnSpPr>
              <a:cxnSpLocks/>
            </p:cNvCxnSpPr>
            <p:nvPr/>
          </p:nvCxnSpPr>
          <p:spPr>
            <a:xfrm>
              <a:off x="3782951" y="2922972"/>
              <a:ext cx="583030" cy="20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474" name="TextBox 20"/>
            <p:cNvSpPr txBox="1">
              <a:spLocks noChangeArrowheads="1"/>
            </p:cNvSpPr>
            <p:nvPr/>
          </p:nvSpPr>
          <p:spPr bwMode="auto">
            <a:xfrm>
              <a:off x="4366259" y="2692913"/>
              <a:ext cx="2116029" cy="548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100">
                  <a:solidFill>
                    <a:srgbClr val="FF0000"/>
                  </a:solidFill>
                </a:rPr>
                <a:t>RF</a:t>
              </a:r>
              <a:r>
                <a:rPr lang="ko-KR" altLang="en-US" sz="1100">
                  <a:solidFill>
                    <a:srgbClr val="FF0000"/>
                  </a:solidFill>
                </a:rPr>
                <a:t>송신기의 </a:t>
              </a:r>
              <a:r>
                <a:rPr lang="en-US" altLang="ko-KR" sz="1100">
                  <a:solidFill>
                    <a:srgbClr val="FF0000"/>
                  </a:solidFill>
                </a:rPr>
                <a:t>toggle </a:t>
              </a:r>
              <a:r>
                <a:rPr lang="ko-KR" altLang="en-US" sz="1100">
                  <a:solidFill>
                    <a:srgbClr val="FF0000"/>
                  </a:solidFill>
                </a:rPr>
                <a:t>스위치가 </a:t>
              </a:r>
              <a:r>
                <a:rPr lang="en-US" altLang="ko-KR" sz="1100">
                  <a:solidFill>
                    <a:srgbClr val="FF0000"/>
                  </a:solidFill>
                </a:rPr>
                <a:t>High </a:t>
              </a:r>
              <a:r>
                <a:rPr lang="ko-KR" altLang="en-US" sz="1100">
                  <a:solidFill>
                    <a:srgbClr val="FF0000"/>
                  </a:solidFill>
                </a:rPr>
                <a:t>인 경우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0113" y="1217613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 err="1">
                <a:latin typeface="맑은 고딕"/>
              </a:rPr>
              <a:t>실차</a:t>
            </a:r>
            <a:r>
              <a:rPr lang="ko-KR" altLang="en-US" sz="2000" dirty="0">
                <a:latin typeface="맑은 고딕"/>
              </a:rPr>
              <a:t> 테스트를 위한 코드 작성</a:t>
            </a:r>
            <a:endParaRPr lang="en-US" altLang="ko-KR" sz="2000" dirty="0">
              <a:latin typeface="맑은 고딕"/>
            </a:endParaRPr>
          </a:p>
        </p:txBody>
      </p:sp>
      <p:sp>
        <p:nvSpPr>
          <p:cNvPr id="25" name="TextShape 3">
            <a:extLst>
              <a:ext uri="{FF2B5EF4-FFF2-40B4-BE49-F238E27FC236}">
                <a16:creationId xmlns:a16="http://schemas.microsoft.com/office/drawing/2014/main" xmlns="" id="{C61972BB-DE59-4BB7-A28C-654B852CBEBA}"/>
              </a:ext>
            </a:extLst>
          </p:cNvPr>
          <p:cNvSpPr txBox="1"/>
          <p:nvPr/>
        </p:nvSpPr>
        <p:spPr>
          <a:xfrm>
            <a:off x="654050" y="1814513"/>
            <a:ext cx="7100888" cy="4651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Task6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: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 상황에 따른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LED 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동작을 위한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</a:p>
        </p:txBody>
      </p:sp>
      <p:grpSp>
        <p:nvGrpSpPr>
          <p:cNvPr id="63494" name="그룹 10"/>
          <p:cNvGrpSpPr>
            <a:grpSpLocks/>
          </p:cNvGrpSpPr>
          <p:nvPr/>
        </p:nvGrpSpPr>
        <p:grpSpPr bwMode="auto">
          <a:xfrm>
            <a:off x="677863" y="2020888"/>
            <a:ext cx="8066087" cy="3665537"/>
            <a:chOff x="1143120" y="1227487"/>
            <a:chExt cx="10172094" cy="4887494"/>
          </a:xfrm>
        </p:grpSpPr>
        <p:pic>
          <p:nvPicPr>
            <p:cNvPr id="63495" name="그림 1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21408" y="1680898"/>
              <a:ext cx="3441956" cy="4372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496" name="그림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68923" y="1685856"/>
              <a:ext cx="2781300" cy="4429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497" name="그림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43120" y="1685856"/>
              <a:ext cx="2925802" cy="442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498" name="TextBox 14"/>
            <p:cNvSpPr txBox="1">
              <a:spLocks noChangeArrowheads="1"/>
            </p:cNvSpPr>
            <p:nvPr/>
          </p:nvSpPr>
          <p:spPr bwMode="auto">
            <a:xfrm>
              <a:off x="3259641" y="3726034"/>
              <a:ext cx="1341739" cy="800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100">
                  <a:solidFill>
                    <a:srgbClr val="FF0000"/>
                  </a:solidFill>
                </a:rPr>
                <a:t>Bldc</a:t>
              </a:r>
              <a:r>
                <a:rPr lang="ko-KR" altLang="en-US" sz="1100">
                  <a:solidFill>
                    <a:srgbClr val="FF0000"/>
                  </a:solidFill>
                </a:rPr>
                <a:t> </a:t>
              </a:r>
              <a:r>
                <a:rPr lang="en-US" altLang="ko-KR" sz="1100">
                  <a:solidFill>
                    <a:srgbClr val="FF0000"/>
                  </a:solidFill>
                </a:rPr>
                <a:t>motor</a:t>
              </a:r>
              <a:r>
                <a:rPr lang="ko-KR" altLang="en-US" sz="1100">
                  <a:solidFill>
                    <a:srgbClr val="FF0000"/>
                  </a:solidFill>
                </a:rPr>
                <a:t>가 정지할 경우 후미등 동작</a:t>
              </a:r>
            </a:p>
          </p:txBody>
        </p:sp>
        <p:sp>
          <p:nvSpPr>
            <p:cNvPr id="16" name="오른쪽 중괄호 15">
              <a:extLst>
                <a:ext uri="{FF2B5EF4-FFF2-40B4-BE49-F238E27FC236}">
                  <a16:creationId xmlns:a16="http://schemas.microsoft.com/office/drawing/2014/main" xmlns="" id="{1FA6A804-199B-40B9-B55A-5B5F23CD6238}"/>
                </a:ext>
              </a:extLst>
            </p:cNvPr>
            <p:cNvSpPr/>
            <p:nvPr/>
          </p:nvSpPr>
          <p:spPr>
            <a:xfrm>
              <a:off x="3095056" y="3462738"/>
              <a:ext cx="230229" cy="1195943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오른쪽 중괄호 21">
              <a:extLst>
                <a:ext uri="{FF2B5EF4-FFF2-40B4-BE49-F238E27FC236}">
                  <a16:creationId xmlns:a16="http://schemas.microsoft.com/office/drawing/2014/main" xmlns="" id="{5F1398C7-D2DE-471D-8ADA-F03B7C1C97B8}"/>
                </a:ext>
              </a:extLst>
            </p:cNvPr>
            <p:cNvSpPr/>
            <p:nvPr/>
          </p:nvSpPr>
          <p:spPr>
            <a:xfrm>
              <a:off x="3095056" y="4857652"/>
              <a:ext cx="230229" cy="1195945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501" name="TextBox 22"/>
            <p:cNvSpPr txBox="1">
              <a:spLocks noChangeArrowheads="1"/>
            </p:cNvSpPr>
            <p:nvPr/>
          </p:nvSpPr>
          <p:spPr bwMode="auto">
            <a:xfrm>
              <a:off x="3277540" y="5239824"/>
              <a:ext cx="1192898" cy="574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100">
                  <a:solidFill>
                    <a:srgbClr val="FF0000"/>
                  </a:solidFill>
                </a:rPr>
                <a:t>헤드라이트 동작</a:t>
              </a:r>
            </a:p>
          </p:txBody>
        </p:sp>
        <p:sp>
          <p:nvSpPr>
            <p:cNvPr id="24" name="오른쪽 중괄호 23">
              <a:extLst>
                <a:ext uri="{FF2B5EF4-FFF2-40B4-BE49-F238E27FC236}">
                  <a16:creationId xmlns:a16="http://schemas.microsoft.com/office/drawing/2014/main" xmlns="" id="{A0994022-2865-47F3-8888-020E39D98436}"/>
                </a:ext>
              </a:extLst>
            </p:cNvPr>
            <p:cNvSpPr/>
            <p:nvPr/>
          </p:nvSpPr>
          <p:spPr>
            <a:xfrm>
              <a:off x="6428365" y="1809583"/>
              <a:ext cx="230228" cy="2694579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503" name="TextBox 25"/>
            <p:cNvSpPr txBox="1">
              <a:spLocks noChangeArrowheads="1"/>
            </p:cNvSpPr>
            <p:nvPr/>
          </p:nvSpPr>
          <p:spPr bwMode="auto">
            <a:xfrm>
              <a:off x="6659581" y="2881436"/>
              <a:ext cx="1210735" cy="574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100">
                  <a:solidFill>
                    <a:srgbClr val="FF0000"/>
                  </a:solidFill>
                </a:rPr>
                <a:t>좌</a:t>
              </a:r>
              <a:r>
                <a:rPr lang="en-US" altLang="ko-KR" sz="1100">
                  <a:solidFill>
                    <a:srgbClr val="FF0000"/>
                  </a:solidFill>
                </a:rPr>
                <a:t>,</a:t>
              </a:r>
              <a:r>
                <a:rPr lang="ko-KR" altLang="en-US" sz="1100">
                  <a:solidFill>
                    <a:srgbClr val="FF0000"/>
                  </a:solidFill>
                </a:rPr>
                <a:t>우 방향 지시등 동작</a:t>
              </a:r>
            </a:p>
          </p:txBody>
        </p:sp>
        <p:sp>
          <p:nvSpPr>
            <p:cNvPr id="27" name="오른쪽 중괄호 26">
              <a:extLst>
                <a:ext uri="{FF2B5EF4-FFF2-40B4-BE49-F238E27FC236}">
                  <a16:creationId xmlns:a16="http://schemas.microsoft.com/office/drawing/2014/main" xmlns="" id="{8A9487CE-2955-4923-B48F-5CE690F8F98F}"/>
                </a:ext>
              </a:extLst>
            </p:cNvPr>
            <p:cNvSpPr/>
            <p:nvPr/>
          </p:nvSpPr>
          <p:spPr>
            <a:xfrm>
              <a:off x="6460397" y="4772984"/>
              <a:ext cx="84083" cy="651948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505" name="TextBox 27"/>
            <p:cNvSpPr txBox="1">
              <a:spLocks noChangeArrowheads="1"/>
            </p:cNvSpPr>
            <p:nvPr/>
          </p:nvSpPr>
          <p:spPr bwMode="auto">
            <a:xfrm>
              <a:off x="6502629" y="4968437"/>
              <a:ext cx="874938" cy="574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100">
                  <a:solidFill>
                    <a:srgbClr val="FF0000"/>
                  </a:solidFill>
                </a:rPr>
                <a:t>비상등 동작</a:t>
              </a:r>
            </a:p>
          </p:txBody>
        </p:sp>
        <p:sp>
          <p:nvSpPr>
            <p:cNvPr id="63506" name="TextBox 28"/>
            <p:cNvSpPr txBox="1">
              <a:spLocks noChangeArrowheads="1"/>
            </p:cNvSpPr>
            <p:nvPr/>
          </p:nvSpPr>
          <p:spPr bwMode="auto">
            <a:xfrm>
              <a:off x="7413272" y="1885921"/>
              <a:ext cx="874931" cy="615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200">
                  <a:solidFill>
                    <a:srgbClr val="FF0000"/>
                  </a:solidFill>
                </a:rPr>
                <a:t>전조등 </a:t>
              </a:r>
              <a:r>
                <a:rPr lang="en-US" altLang="ko-KR" sz="1200">
                  <a:solidFill>
                    <a:srgbClr val="FF0000"/>
                  </a:solidFill>
                </a:rPr>
                <a:t>on/off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84F6D4AD-C9F1-41EE-B31D-2B6DC4D8DF09}"/>
                </a:ext>
              </a:extLst>
            </p:cNvPr>
            <p:cNvSpPr/>
            <p:nvPr/>
          </p:nvSpPr>
          <p:spPr>
            <a:xfrm>
              <a:off x="7637565" y="2728237"/>
              <a:ext cx="382379" cy="3386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xmlns="" id="{E375ECB0-7157-49C5-AD5D-C1256D86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5712" y="2444597"/>
              <a:ext cx="0" cy="2836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509" name="TextBox 31"/>
            <p:cNvSpPr txBox="1">
              <a:spLocks noChangeArrowheads="1"/>
            </p:cNvSpPr>
            <p:nvPr/>
          </p:nvSpPr>
          <p:spPr bwMode="auto">
            <a:xfrm>
              <a:off x="10457443" y="1829893"/>
              <a:ext cx="857771" cy="615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200">
                  <a:solidFill>
                    <a:srgbClr val="FF0000"/>
                  </a:solidFill>
                </a:rPr>
                <a:t>비상등 </a:t>
              </a:r>
              <a:r>
                <a:rPr lang="en-US" altLang="ko-KR" sz="1200">
                  <a:solidFill>
                    <a:srgbClr val="FF0000"/>
                  </a:solidFill>
                </a:rPr>
                <a:t>on/off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B4C55A82-16AE-4312-8E89-3A7C4BA563AC}"/>
                </a:ext>
              </a:extLst>
            </p:cNvPr>
            <p:cNvSpPr/>
            <p:nvPr/>
          </p:nvSpPr>
          <p:spPr>
            <a:xfrm>
              <a:off x="10436342" y="2728237"/>
              <a:ext cx="380377" cy="3386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xmlns="" id="{E440A344-D9BA-4B67-9DC5-80A7A93CE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8533" y="2444597"/>
              <a:ext cx="144143" cy="2836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F56DB5DD-A290-46E8-95FD-06DF66CFCBFF}"/>
                </a:ext>
              </a:extLst>
            </p:cNvPr>
            <p:cNvSpPr/>
            <p:nvPr/>
          </p:nvSpPr>
          <p:spPr>
            <a:xfrm>
              <a:off x="9845756" y="2795972"/>
              <a:ext cx="404401" cy="4318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xmlns="" id="{295EC640-93A1-4654-8A86-F162168D39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55866" y="1940819"/>
              <a:ext cx="80079" cy="89325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514" name="TextBox 36"/>
            <p:cNvSpPr txBox="1">
              <a:spLocks noChangeArrowheads="1"/>
            </p:cNvSpPr>
            <p:nvPr/>
          </p:nvSpPr>
          <p:spPr bwMode="auto">
            <a:xfrm>
              <a:off x="9294548" y="1227487"/>
              <a:ext cx="1507367" cy="615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200">
                  <a:solidFill>
                    <a:srgbClr val="FF0000"/>
                  </a:solidFill>
                </a:rPr>
                <a:t>좌</a:t>
              </a:r>
              <a:r>
                <a:rPr lang="en-US" altLang="ko-KR" sz="1200">
                  <a:solidFill>
                    <a:srgbClr val="FF0000"/>
                  </a:solidFill>
                </a:rPr>
                <a:t>,</a:t>
              </a:r>
              <a:r>
                <a:rPr lang="ko-KR" altLang="en-US" sz="1200">
                  <a:solidFill>
                    <a:srgbClr val="FF0000"/>
                  </a:solidFill>
                </a:rPr>
                <a:t>우 방향 지시등 </a:t>
              </a:r>
              <a:r>
                <a:rPr lang="en-US" altLang="ko-KR" sz="1200">
                  <a:solidFill>
                    <a:srgbClr val="FF0000"/>
                  </a:solidFill>
                </a:rPr>
                <a:t>on/off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A662AD0B-1D98-4C73-9E3F-D88236D9BE05}"/>
                </a:ext>
              </a:extLst>
            </p:cNvPr>
            <p:cNvSpPr/>
            <p:nvPr/>
          </p:nvSpPr>
          <p:spPr>
            <a:xfrm>
              <a:off x="10029939" y="3640542"/>
              <a:ext cx="406404" cy="4318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xmlns="" id="{0A737B10-9F13-4591-A62A-8AF9C9739C63}"/>
                </a:ext>
              </a:extLst>
            </p:cNvPr>
            <p:cNvCxnSpPr>
              <a:cxnSpLocks/>
            </p:cNvCxnSpPr>
            <p:nvPr/>
          </p:nvCxnSpPr>
          <p:spPr>
            <a:xfrm>
              <a:off x="10216124" y="4072352"/>
              <a:ext cx="34033" cy="7006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517" name="TextBox 39"/>
            <p:cNvSpPr txBox="1">
              <a:spLocks noChangeArrowheads="1"/>
            </p:cNvSpPr>
            <p:nvPr/>
          </p:nvSpPr>
          <p:spPr bwMode="auto">
            <a:xfrm>
              <a:off x="10030888" y="4799996"/>
              <a:ext cx="94353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ko-KR" altLang="en-US" sz="1400">
                  <a:solidFill>
                    <a:srgbClr val="FF0000"/>
                  </a:solidFill>
                </a:rPr>
                <a:t>후미등 </a:t>
              </a:r>
              <a:r>
                <a:rPr lang="en-US" altLang="ko-KR" sz="1400">
                  <a:solidFill>
                    <a:srgbClr val="FF0000"/>
                  </a:solidFill>
                </a:rPr>
                <a:t>on/off</a:t>
              </a:r>
              <a:endParaRPr lang="ko-KR" altLang="en-US" sz="1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그림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050" y="2441575"/>
            <a:ext cx="6005513" cy="364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xmlns="" id="{91EC9C55-FB58-4749-AC70-754048EA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DAEBCF63-53C0-4255-A8A0-267FA21F9183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07929786-8666-467D-B685-3A955B06DA3E}"/>
              </a:ext>
            </a:extLst>
          </p:cNvPr>
          <p:cNvSpPr txBox="1">
            <a:spLocks/>
          </p:cNvSpPr>
          <p:nvPr/>
        </p:nvSpPr>
        <p:spPr>
          <a:xfrm>
            <a:off x="900113" y="1217613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 err="1">
                <a:latin typeface="맑은 고딕"/>
              </a:rPr>
              <a:t>실차</a:t>
            </a:r>
            <a:r>
              <a:rPr lang="ko-KR" altLang="en-US" sz="2000" dirty="0">
                <a:latin typeface="맑은 고딕"/>
              </a:rPr>
              <a:t> 테스트를 위한 코드 작성</a:t>
            </a:r>
            <a:endParaRPr lang="en-US" altLang="ko-KR" sz="2000" dirty="0">
              <a:latin typeface="맑은 고딕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xmlns="" id="{BDF0D3AE-CADB-4C98-86EC-9D9EBA679F95}"/>
              </a:ext>
            </a:extLst>
          </p:cNvPr>
          <p:cNvSpPr txBox="1"/>
          <p:nvPr/>
        </p:nvSpPr>
        <p:spPr>
          <a:xfrm>
            <a:off x="654050" y="1814513"/>
            <a:ext cx="7100888" cy="4651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Interrupt handler </a:t>
            </a: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에서 처리</a:t>
            </a:r>
            <a:endParaRPr lang="en-US" altLang="ko-KR" sz="2000" spc="-1" dirty="0"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B2E44F94-2201-4EF8-B6F7-1AE5F1F7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01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b="1">
                <a:solidFill>
                  <a:schemeClr val="tx1"/>
                </a:solidFill>
              </a:rPr>
              <a:t>팀원 구성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468313" y="1052513"/>
            <a:ext cx="7920037" cy="258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5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명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·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김현승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·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양성민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·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이대로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·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이장호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·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조성구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1700" y="1271588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주행 시나리오 </a:t>
            </a:r>
            <a:r>
              <a:rPr lang="en-US" altLang="ko-KR" sz="2000" dirty="0">
                <a:latin typeface="맑은 고딕"/>
              </a:rPr>
              <a:t>1</a:t>
            </a:r>
          </a:p>
        </p:txBody>
      </p:sp>
      <p:grpSp>
        <p:nvGrpSpPr>
          <p:cNvPr id="65541" name="그룹 40"/>
          <p:cNvGrpSpPr>
            <a:grpSpLocks/>
          </p:cNvGrpSpPr>
          <p:nvPr/>
        </p:nvGrpSpPr>
        <p:grpSpPr bwMode="auto">
          <a:xfrm>
            <a:off x="539750" y="1916113"/>
            <a:ext cx="7242175" cy="4375150"/>
            <a:chOff x="1074199" y="775643"/>
            <a:chExt cx="10244830" cy="5731690"/>
          </a:xfrm>
        </p:grpSpPr>
        <p:pic>
          <p:nvPicPr>
            <p:cNvPr id="65542" name="그림 4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74199" y="1366575"/>
              <a:ext cx="10244830" cy="51407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3" name="그림 4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5400000">
              <a:off x="4014408" y="5464167"/>
              <a:ext cx="1242875" cy="843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4" name="그림 4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4899" y="2941043"/>
              <a:ext cx="667362" cy="603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5" name="그림 4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02109" y="1507015"/>
              <a:ext cx="672889" cy="521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5786C87D-54DE-4BBA-A915-F51EAD0EDF04}"/>
                </a:ext>
              </a:extLst>
            </p:cNvPr>
            <p:cNvSpPr/>
            <p:nvPr/>
          </p:nvSpPr>
          <p:spPr>
            <a:xfrm>
              <a:off x="5177072" y="5592259"/>
              <a:ext cx="1502365" cy="3701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 차선 진입</a:t>
              </a:r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13176415-616E-4BB6-9F71-C5C366FDAB83}"/>
                </a:ext>
              </a:extLst>
            </p:cNvPr>
            <p:cNvSpPr/>
            <p:nvPr/>
          </p:nvSpPr>
          <p:spPr>
            <a:xfrm>
              <a:off x="7328442" y="2691058"/>
              <a:ext cx="2030102" cy="3701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 차선 변경 완료</a:t>
              </a:r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85888D17-B049-403B-B6D7-FD16C15B036C}"/>
                </a:ext>
              </a:extLst>
            </p:cNvPr>
            <p:cNvSpPr/>
            <p:nvPr/>
          </p:nvSpPr>
          <p:spPr>
            <a:xfrm>
              <a:off x="5107455" y="4200930"/>
              <a:ext cx="3359550" cy="6447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② 차선 주행 </a:t>
              </a:r>
              <a:r>
                <a:rPr lang="en-US" altLang="ko-KR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&amp;</a:t>
              </a:r>
              <a:r>
                <a:rPr lang="ko-KR" altLang="en-US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 장애물 감지 </a:t>
              </a:r>
              <a:r>
                <a:rPr lang="en-US" altLang="ko-KR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&amp;</a:t>
              </a:r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</a:endParaRPr>
            </a:p>
            <a:p>
              <a:pPr>
                <a:defRPr/>
              </a:pPr>
              <a:r>
                <a:rPr lang="ko-KR" altLang="en-US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차선 우회</a:t>
              </a:r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51F3C6BA-B017-45D8-8FA6-DC0E5470CA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575" y="2458130"/>
              <a:ext cx="0" cy="90467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EA95409D-59E3-49F5-848F-C0B57F30DA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8127" y="2044268"/>
              <a:ext cx="1185723" cy="62807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xmlns="" id="{0A6ED722-A9AD-4B14-8A81-8BE96922FB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395" y="1366282"/>
              <a:ext cx="0" cy="57816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1A8EFC6F-6270-4134-9BCA-6569BD53C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5861" y="4055350"/>
              <a:ext cx="0" cy="99618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xmlns="" id="{B0DC76F3-A5C6-442F-847D-EB7706A07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7895" y="3348248"/>
              <a:ext cx="2061542" cy="73413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Shape 3">
              <a:extLst>
                <a:ext uri="{FF2B5EF4-FFF2-40B4-BE49-F238E27FC236}">
                  <a16:creationId xmlns:a16="http://schemas.microsoft.com/office/drawing/2014/main" xmlns="" id="{1A61CED8-3F8E-43DE-B706-2F9018987E50}"/>
                </a:ext>
              </a:extLst>
            </p:cNvPr>
            <p:cNvSpPr txBox="1"/>
            <p:nvPr/>
          </p:nvSpPr>
          <p:spPr>
            <a:xfrm>
              <a:off x="1274066" y="775643"/>
              <a:ext cx="9905730" cy="634312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marL="342900" indent="-342900">
                <a:buFontTx/>
                <a:buChar char="-"/>
                <a:defRPr/>
              </a:pPr>
              <a:r>
                <a:rPr lang="ko-KR" altLang="en-US" sz="2000" spc="-1" dirty="0">
                  <a:uFill>
                    <a:solidFill>
                      <a:srgbClr val="FFFFFF"/>
                    </a:solidFill>
                  </a:uFill>
                  <a:latin typeface="Tw Cen MT"/>
                </a:rPr>
                <a:t>차선 우회 주행</a:t>
              </a:r>
              <a:endParaRPr lang="en-US" altLang="ko-KR" sz="2000" spc="-1" dirty="0">
                <a:uFill>
                  <a:solidFill>
                    <a:srgbClr val="FFFFFF"/>
                  </a:solidFill>
                </a:uFill>
                <a:latin typeface="Tw Cen M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1700" y="1271588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주행 시나리오 </a:t>
            </a:r>
            <a:r>
              <a:rPr lang="en-US" altLang="ko-KR" sz="2000" dirty="0">
                <a:latin typeface="맑은 고딕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71328EC-9690-43F1-ABE2-EF72272E879E}"/>
              </a:ext>
            </a:extLst>
          </p:cNvPr>
          <p:cNvSpPr txBox="1"/>
          <p:nvPr/>
        </p:nvSpPr>
        <p:spPr>
          <a:xfrm>
            <a:off x="654050" y="1884363"/>
            <a:ext cx="8235950" cy="3538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lang="ko-KR" altLang="en-US" sz="1600" b="1" dirty="0"/>
              <a:t>차선 진입</a:t>
            </a:r>
            <a:endParaRPr lang="en-US" altLang="ko-KR" sz="1600" b="1" dirty="0"/>
          </a:p>
          <a:p>
            <a:pPr marL="457200" indent="-457200">
              <a:buFontTx/>
              <a:buAutoNum type="arabicPeriod"/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ko-KR" altLang="en-US" sz="1600" b="1" dirty="0"/>
              <a:t>전조등 </a:t>
            </a:r>
            <a:r>
              <a:rPr lang="en-US" altLang="ko-KR" sz="1600" b="1" dirty="0"/>
              <a:t>ON</a:t>
            </a:r>
          </a:p>
          <a:p>
            <a:pPr marL="457200" indent="-457200">
              <a:buFontTx/>
              <a:buAutoNum type="arabicParenR"/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en-US" altLang="ko-KR" sz="1600" b="1" dirty="0"/>
              <a:t>RF </a:t>
            </a:r>
            <a:r>
              <a:rPr lang="ko-KR" altLang="en-US" sz="1600" b="1" dirty="0"/>
              <a:t>송수신기를 이용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조종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하여 차선으로 진입하여 정지한다</a:t>
            </a:r>
            <a:r>
              <a:rPr lang="en-US" altLang="ko-KR" sz="1600" b="1" dirty="0"/>
              <a:t>.</a:t>
            </a:r>
          </a:p>
          <a:p>
            <a:pPr marL="457200" indent="-457200">
              <a:buFontTx/>
              <a:buAutoNum type="arabicParenR"/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en-US" altLang="ko-KR" sz="1600" b="1" dirty="0"/>
              <a:t>FPGA-MCU</a:t>
            </a:r>
            <a:r>
              <a:rPr lang="ko-KR" altLang="en-US" sz="1600" b="1" dirty="0"/>
              <a:t>간에 </a:t>
            </a:r>
            <a:r>
              <a:rPr lang="en-US" altLang="ko-KR" sz="1600" b="1" dirty="0"/>
              <a:t>FPGA</a:t>
            </a:r>
            <a:r>
              <a:rPr lang="ko-KR" altLang="en-US" sz="1600" b="1" dirty="0"/>
              <a:t>로 부터 </a:t>
            </a:r>
            <a:r>
              <a:rPr lang="en-US" altLang="ko-KR" sz="1600" b="1" dirty="0"/>
              <a:t>Garmin lidar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data </a:t>
            </a:r>
            <a:r>
              <a:rPr lang="ko-KR" altLang="en-US" sz="1600" b="1" dirty="0"/>
              <a:t>값을 </a:t>
            </a:r>
            <a:r>
              <a:rPr lang="en-US" altLang="ko-KR" sz="1600" b="1" dirty="0"/>
              <a:t>CAN</a:t>
            </a:r>
            <a:r>
              <a:rPr lang="ko-KR" altLang="en-US" sz="1600" b="1" dirty="0"/>
              <a:t>통신으로 항시 받는다</a:t>
            </a:r>
            <a:r>
              <a:rPr lang="en-US" altLang="ko-KR" sz="1600" b="1" dirty="0"/>
              <a:t>.</a:t>
            </a:r>
          </a:p>
          <a:p>
            <a:pPr marL="457200" indent="-457200">
              <a:buFontTx/>
              <a:buAutoNum type="arabicParenR"/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ko-KR" altLang="en-US" sz="1600" b="1" dirty="0"/>
              <a:t>전방 카메라가 차선을 인식 하게 되면 우회 할 옆 차선의 </a:t>
            </a:r>
            <a:r>
              <a:rPr lang="en-US" altLang="ko-KR" sz="1600" b="1" dirty="0"/>
              <a:t>throttle , rudder </a:t>
            </a:r>
            <a:r>
              <a:rPr lang="ko-KR" altLang="en-US" sz="1600" b="1" dirty="0"/>
              <a:t>데이터 값을 </a:t>
            </a:r>
            <a:r>
              <a:rPr lang="en-US" altLang="ko-KR" sz="1600" b="1" dirty="0"/>
              <a:t>DSP-MCU </a:t>
            </a:r>
            <a:r>
              <a:rPr lang="ko-KR" altLang="en-US" sz="1600" b="1" dirty="0"/>
              <a:t>간에 </a:t>
            </a:r>
            <a:r>
              <a:rPr lang="en-US" altLang="ko-KR" sz="1600" b="1" dirty="0"/>
              <a:t>CAN </a:t>
            </a:r>
            <a:r>
              <a:rPr lang="ko-KR" altLang="en-US" sz="1600" b="1" dirty="0"/>
              <a:t>통신으로  차선 변경 할 때 까지 항시 받는다</a:t>
            </a:r>
            <a:r>
              <a:rPr lang="en-US" altLang="ko-KR" sz="1600" b="1" dirty="0"/>
              <a:t>.</a:t>
            </a:r>
          </a:p>
          <a:p>
            <a:pPr>
              <a:defRPr/>
            </a:pPr>
            <a:r>
              <a:rPr lang="ko-KR" altLang="en-US" sz="1600" b="1" dirty="0"/>
              <a:t>  </a:t>
            </a:r>
            <a:endParaRPr lang="en-US" altLang="ko-KR" sz="1600" b="1" dirty="0"/>
          </a:p>
          <a:p>
            <a:pPr>
              <a:defRPr/>
            </a:pPr>
            <a:r>
              <a:rPr lang="ko-KR" altLang="en-US" sz="1600" b="1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1600" b="1" dirty="0"/>
              <a:t>현재 </a:t>
            </a:r>
            <a:r>
              <a:rPr lang="en-US" altLang="ko-KR" sz="1600" b="1" dirty="0"/>
              <a:t>TASK </a:t>
            </a:r>
            <a:r>
              <a:rPr lang="ko-KR" altLang="en-US" sz="1600" b="1" dirty="0"/>
              <a:t>상태 </a:t>
            </a:r>
            <a:r>
              <a:rPr lang="en-US" altLang="ko-KR" sz="1600" b="1" dirty="0"/>
              <a:t>: Task0,1,2,4,5,6 </a:t>
            </a:r>
            <a:r>
              <a:rPr lang="ko-KR" altLang="en-US" sz="1600" b="1" dirty="0"/>
              <a:t>모두 동작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실제 주행 시 </a:t>
            </a:r>
            <a:r>
              <a:rPr lang="en-US" altLang="ko-KR" sz="1600" b="1" dirty="0"/>
              <a:t>Task3  </a:t>
            </a:r>
            <a:r>
              <a:rPr lang="ko-KR" altLang="en-US" sz="1600" b="1" dirty="0"/>
              <a:t>삭제 예정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디버깅용</a:t>
            </a:r>
            <a:r>
              <a:rPr lang="en-US" altLang="ko-KR" sz="1600" b="1" dirty="0"/>
              <a:t>)  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pPr>
              <a:defRPr/>
            </a:pP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1700" y="1271588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주행 시나리오 </a:t>
            </a:r>
            <a:r>
              <a:rPr lang="en-US" altLang="ko-KR" sz="2000" dirty="0">
                <a:latin typeface="맑은 고딕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1B252EB-792A-46CD-BBC6-09B9B2B6053A}"/>
              </a:ext>
            </a:extLst>
          </p:cNvPr>
          <p:cNvSpPr txBox="1"/>
          <p:nvPr/>
        </p:nvSpPr>
        <p:spPr>
          <a:xfrm>
            <a:off x="654050" y="1876425"/>
            <a:ext cx="8229600" cy="5264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/>
              <a:t>2.    </a:t>
            </a:r>
            <a:r>
              <a:rPr lang="ko-KR" altLang="en-US" sz="1600" b="1" dirty="0"/>
              <a:t>차선 주행 </a:t>
            </a:r>
            <a:r>
              <a:rPr lang="en-US" altLang="ko-KR" sz="1600" b="1" dirty="0"/>
              <a:t>&amp; </a:t>
            </a:r>
            <a:r>
              <a:rPr lang="ko-KR" altLang="en-US" sz="1600" b="1" dirty="0"/>
              <a:t>장애물 감지 </a:t>
            </a:r>
            <a:r>
              <a:rPr lang="en-US" altLang="ko-KR" sz="1600" b="1" dirty="0"/>
              <a:t>&amp; </a:t>
            </a:r>
            <a:r>
              <a:rPr lang="ko-KR" altLang="en-US" sz="1600" b="1" dirty="0"/>
              <a:t>차선 우회</a:t>
            </a:r>
            <a:endParaRPr lang="en-US" altLang="ko-KR" sz="1600" b="1" dirty="0"/>
          </a:p>
          <a:p>
            <a:pPr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en-US" altLang="ko-KR" sz="1600" b="1" dirty="0"/>
              <a:t>RF </a:t>
            </a:r>
            <a:r>
              <a:rPr lang="ko-KR" altLang="en-US" sz="1600" b="1" dirty="0"/>
              <a:t>송신기의 </a:t>
            </a:r>
            <a:r>
              <a:rPr lang="en-US" altLang="ko-KR" sz="1600" b="1" dirty="0"/>
              <a:t>toggle switch(ch7)</a:t>
            </a:r>
            <a:r>
              <a:rPr lang="ko-KR" altLang="en-US" sz="1600" b="1" dirty="0"/>
              <a:t>를 이용하여 </a:t>
            </a:r>
            <a:r>
              <a:rPr lang="en-US" altLang="ko-KR" sz="1600" b="1" dirty="0"/>
              <a:t>High </a:t>
            </a:r>
            <a:r>
              <a:rPr lang="ko-KR" altLang="en-US" sz="1600" b="1" dirty="0"/>
              <a:t>신호로 변경하여 앞으로 전진한다</a:t>
            </a:r>
            <a:r>
              <a:rPr lang="en-US" altLang="ko-KR" sz="1600" b="1" dirty="0"/>
              <a:t>.</a:t>
            </a:r>
          </a:p>
          <a:p>
            <a:pPr marL="457200" indent="-457200">
              <a:buFontTx/>
              <a:buAutoNum type="arabicParenR"/>
              <a:defRPr/>
            </a:pPr>
            <a:endParaRPr lang="en-US" altLang="ko-KR" sz="1600" b="1" dirty="0"/>
          </a:p>
          <a:p>
            <a:pPr>
              <a:defRPr/>
            </a:pPr>
            <a:r>
              <a:rPr lang="ko-KR" altLang="en-US" sz="1600" b="1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1600" b="1" dirty="0"/>
              <a:t>현재 </a:t>
            </a:r>
            <a:r>
              <a:rPr lang="en-US" altLang="ko-KR" sz="1600" b="1" dirty="0"/>
              <a:t>TASK </a:t>
            </a:r>
            <a:r>
              <a:rPr lang="ko-KR" altLang="en-US" sz="1600" b="1" dirty="0"/>
              <a:t>상태 </a:t>
            </a:r>
            <a:r>
              <a:rPr lang="en-US" altLang="ko-KR" sz="1600" b="1" dirty="0"/>
              <a:t>: Task5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toggle switch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 High</a:t>
            </a:r>
            <a:r>
              <a:rPr lang="ko-KR" altLang="en-US" sz="1600" b="1" dirty="0"/>
              <a:t>로 변경함으로써</a:t>
            </a:r>
            <a:r>
              <a:rPr lang="en-US" altLang="ko-KR" sz="1600" b="1" dirty="0"/>
              <a:t> Task1(throttle),2(rudder) </a:t>
            </a:r>
            <a:r>
              <a:rPr lang="ko-KR" altLang="en-US" sz="1600" b="1" dirty="0"/>
              <a:t>중지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고정 값인 </a:t>
            </a:r>
            <a:r>
              <a:rPr lang="en-US" altLang="ko-KR" sz="1600" b="1" dirty="0"/>
              <a:t>throttle(1550) , rudder(1250) </a:t>
            </a:r>
            <a:r>
              <a:rPr lang="ko-KR" altLang="en-US" sz="1600" b="1" dirty="0"/>
              <a:t>적용되어 천천히 전진 주행을 함</a:t>
            </a:r>
            <a:r>
              <a:rPr lang="en-US" altLang="ko-KR" sz="1600" b="1" dirty="0"/>
              <a:t>.</a:t>
            </a:r>
          </a:p>
          <a:p>
            <a:pPr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 startAt="2"/>
              <a:defRPr/>
            </a:pPr>
            <a:r>
              <a:rPr lang="ko-KR" altLang="en-US" sz="1600" b="1" dirty="0"/>
              <a:t>전진 중에 전방에 장애물이 나타나 </a:t>
            </a:r>
            <a:r>
              <a:rPr lang="en-US" altLang="ko-KR" sz="1600" b="1" dirty="0"/>
              <a:t>2M </a:t>
            </a:r>
            <a:r>
              <a:rPr lang="ko-KR" altLang="en-US" sz="1600" b="1" dirty="0"/>
              <a:t>범위 이내로 좁혀지면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garmin</a:t>
            </a:r>
            <a:r>
              <a:rPr lang="en-US" altLang="ko-KR" sz="1600" b="1" dirty="0"/>
              <a:t> lidar data)</a:t>
            </a:r>
            <a:r>
              <a:rPr lang="ko-KR" altLang="en-US" sz="1600" b="1" dirty="0"/>
              <a:t> 방향을 틀어 우회하기 시작함</a:t>
            </a:r>
            <a:r>
              <a:rPr lang="en-US" altLang="ko-KR" sz="1600" b="1" dirty="0"/>
              <a:t>.</a:t>
            </a:r>
          </a:p>
          <a:p>
            <a:pPr marL="457200" indent="-457200">
              <a:buFontTx/>
              <a:buAutoNum type="arabicParenR" startAt="2"/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 startAt="2"/>
              <a:defRPr/>
            </a:pPr>
            <a:r>
              <a:rPr lang="en-US" altLang="ko-KR" sz="1600" b="1" dirty="0"/>
              <a:t>Task5</a:t>
            </a:r>
            <a:r>
              <a:rPr lang="ko-KR" altLang="en-US" sz="1600" b="1" dirty="0"/>
              <a:t>가 중지 됨에 따라 고정 값 </a:t>
            </a:r>
            <a:r>
              <a:rPr lang="en-US" altLang="ko-KR" sz="1600" b="1" dirty="0"/>
              <a:t>throttle(1550) , rudder(1250) </a:t>
            </a:r>
            <a:r>
              <a:rPr lang="ko-KR" altLang="en-US" sz="1600" b="1" dirty="0"/>
              <a:t>사라지고 </a:t>
            </a:r>
            <a:r>
              <a:rPr lang="en-US" altLang="ko-KR" sz="1600" b="1" dirty="0"/>
              <a:t>Task0(DSP-MCU)</a:t>
            </a:r>
            <a:r>
              <a:rPr lang="ko-KR" altLang="en-US" sz="1600" b="1" dirty="0"/>
              <a:t>에서</a:t>
            </a:r>
            <a:r>
              <a:rPr lang="en-US" altLang="ko-KR" sz="1600" b="1" dirty="0"/>
              <a:t> CAN </a:t>
            </a:r>
            <a:r>
              <a:rPr lang="ko-KR" altLang="en-US" sz="1600" b="1" dirty="0"/>
              <a:t>통신으로 변수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dsp_throttle</a:t>
            </a:r>
            <a:r>
              <a:rPr lang="en-US" altLang="ko-KR" sz="1600" b="1" dirty="0"/>
              <a:t> , </a:t>
            </a:r>
            <a:r>
              <a:rPr lang="en-US" altLang="ko-KR" sz="1600" b="1" dirty="0" err="1"/>
              <a:t>dsp_rudder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 저장했던 </a:t>
            </a:r>
            <a:r>
              <a:rPr lang="en-US" altLang="ko-KR" sz="1600" b="1" dirty="0"/>
              <a:t>DSP</a:t>
            </a:r>
            <a:r>
              <a:rPr lang="ko-KR" altLang="en-US" sz="1600" b="1" dirty="0"/>
              <a:t>의 우회 값을 적용 하여 좌측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또는 우측으로 이동</a:t>
            </a:r>
            <a:r>
              <a:rPr lang="en-US" altLang="ko-KR" sz="1600" b="1" dirty="0"/>
              <a:t>.</a:t>
            </a:r>
          </a:p>
          <a:p>
            <a:pPr>
              <a:defRPr/>
            </a:pPr>
            <a:r>
              <a:rPr lang="ko-KR" altLang="en-US" sz="1600" b="1" dirty="0"/>
              <a:t> </a:t>
            </a:r>
            <a:endParaRPr lang="en-US" altLang="ko-KR" sz="1600" b="1" dirty="0"/>
          </a:p>
          <a:p>
            <a:pPr>
              <a:defRPr/>
            </a:pPr>
            <a:r>
              <a:rPr lang="en-US" altLang="ko-KR" sz="1600" b="1" dirty="0"/>
              <a:t>4)	</a:t>
            </a:r>
            <a:r>
              <a:rPr lang="ko-KR" altLang="en-US" sz="1600" b="1" dirty="0"/>
              <a:t>방향에 따라 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우 방향 지시 등 </a:t>
            </a:r>
            <a:r>
              <a:rPr lang="en-US" altLang="ko-KR" sz="1600" b="1" dirty="0"/>
              <a:t>ON.(</a:t>
            </a:r>
            <a:r>
              <a:rPr lang="ko-KR" altLang="en-US" sz="1600" b="1" dirty="0"/>
              <a:t>수동</a:t>
            </a:r>
            <a:r>
              <a:rPr lang="en-US" altLang="ko-KR" sz="1600" b="1" dirty="0"/>
              <a:t>)</a:t>
            </a:r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r>
              <a:rPr lang="ko-KR" altLang="en-US" sz="1600" b="1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1600" b="1" dirty="0"/>
              <a:t>현재 </a:t>
            </a:r>
            <a:r>
              <a:rPr lang="en-US" altLang="ko-KR" sz="1600" b="1" dirty="0"/>
              <a:t>TASK </a:t>
            </a:r>
            <a:r>
              <a:rPr lang="ko-KR" altLang="en-US" sz="1600" b="1" dirty="0"/>
              <a:t>상태 </a:t>
            </a:r>
            <a:r>
              <a:rPr lang="en-US" altLang="ko-KR" sz="1600" b="1" dirty="0"/>
              <a:t>: Task 1(throttle),2(rudder),5(toggle) </a:t>
            </a:r>
            <a:r>
              <a:rPr lang="ko-KR" altLang="en-US" sz="1600" b="1" dirty="0"/>
              <a:t>중지</a:t>
            </a:r>
            <a:endParaRPr lang="en-US" altLang="ko-KR" sz="1600" b="1" dirty="0"/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1700" y="1271588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주행 시나리오 </a:t>
            </a:r>
            <a:r>
              <a:rPr lang="en-US" altLang="ko-KR" sz="2000" dirty="0">
                <a:latin typeface="맑은 고딕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5ACF72-D5DA-412B-8C8A-0817C01E1F7C}"/>
              </a:ext>
            </a:extLst>
          </p:cNvPr>
          <p:cNvSpPr txBox="1"/>
          <p:nvPr/>
        </p:nvSpPr>
        <p:spPr>
          <a:xfrm>
            <a:off x="654050" y="1884363"/>
            <a:ext cx="7961313" cy="4770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/>
              <a:t>3.    </a:t>
            </a:r>
            <a:r>
              <a:rPr lang="ko-KR" altLang="en-US" sz="1600" b="1" dirty="0"/>
              <a:t>차선 변경 완료</a:t>
            </a:r>
            <a:endParaRPr lang="en-US" altLang="ko-KR" sz="1600" b="1" dirty="0"/>
          </a:p>
          <a:p>
            <a:pPr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ko-KR" altLang="en-US" sz="1600" b="1" dirty="0"/>
              <a:t>우회 함으로써 </a:t>
            </a:r>
            <a:r>
              <a:rPr lang="en-US" altLang="ko-KR" sz="1600" b="1" dirty="0"/>
              <a:t>lidar</a:t>
            </a:r>
            <a:r>
              <a:rPr lang="ko-KR" altLang="en-US" sz="1600" b="1" dirty="0"/>
              <a:t>의 장애물 인식 거리를 벗어나게 됨</a:t>
            </a:r>
            <a:r>
              <a:rPr lang="en-US" altLang="ko-KR" sz="1600" b="1" dirty="0"/>
              <a:t>.</a:t>
            </a:r>
          </a:p>
          <a:p>
            <a:pPr marL="457200" indent="-457200">
              <a:buFontTx/>
              <a:buAutoNum type="arabicParenR"/>
              <a:defRPr/>
            </a:pPr>
            <a:endParaRPr lang="en-US" altLang="ko-KR" sz="1600" b="1" dirty="0"/>
          </a:p>
          <a:p>
            <a:pPr>
              <a:defRPr/>
            </a:pPr>
            <a:r>
              <a:rPr lang="ko-KR" altLang="en-US" sz="1600" b="1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1600" b="1" dirty="0"/>
              <a:t>현재 </a:t>
            </a:r>
            <a:r>
              <a:rPr lang="en-US" altLang="ko-KR" sz="1600" b="1" dirty="0"/>
              <a:t>TASK </a:t>
            </a:r>
            <a:r>
              <a:rPr lang="ko-KR" altLang="en-US" sz="1600" b="1" dirty="0"/>
              <a:t>상태 </a:t>
            </a:r>
            <a:r>
              <a:rPr lang="en-US" altLang="ko-KR" sz="1600" b="1" dirty="0"/>
              <a:t>: Task1(</a:t>
            </a:r>
            <a:r>
              <a:rPr lang="en-US" altLang="ko-KR" sz="1600" b="1" dirty="0" err="1"/>
              <a:t>bldc</a:t>
            </a:r>
            <a:r>
              <a:rPr lang="en-US" altLang="ko-KR" sz="1600" b="1" dirty="0"/>
              <a:t>),2(servo) </a:t>
            </a:r>
            <a:r>
              <a:rPr lang="ko-KR" altLang="en-US" sz="1600" b="1" dirty="0"/>
              <a:t>해제</a:t>
            </a:r>
            <a:r>
              <a:rPr lang="en-US" altLang="ko-KR" sz="1600" b="1" dirty="0"/>
              <a:t>. Flag </a:t>
            </a:r>
            <a:r>
              <a:rPr lang="ko-KR" altLang="en-US" sz="1600" b="1" dirty="0"/>
              <a:t>변수가 바뀌면서 </a:t>
            </a:r>
            <a:r>
              <a:rPr lang="en-US" altLang="ko-KR" sz="1600" b="1" dirty="0"/>
              <a:t>Task5(toggle) </a:t>
            </a:r>
            <a:r>
              <a:rPr lang="ko-KR" altLang="en-US" sz="1600" b="1" dirty="0"/>
              <a:t>도 해제</a:t>
            </a:r>
            <a:r>
              <a:rPr lang="en-US" altLang="ko-KR" sz="1600" b="1" dirty="0"/>
              <a:t>.</a:t>
            </a:r>
          </a:p>
          <a:p>
            <a:pPr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 startAt="2"/>
              <a:defRPr/>
            </a:pPr>
            <a:r>
              <a:rPr lang="en-US" altLang="ko-KR" sz="1600" b="1" dirty="0"/>
              <a:t>RF </a:t>
            </a:r>
            <a:r>
              <a:rPr lang="ko-KR" altLang="en-US" sz="1600" b="1" dirty="0"/>
              <a:t>송수신기를 이용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조종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하여 우회한 차선에 일직 선상으로 진입 후 대기</a:t>
            </a:r>
            <a:r>
              <a:rPr lang="en-US" altLang="ko-KR" sz="1600" b="1" dirty="0"/>
              <a:t>.(</a:t>
            </a:r>
            <a:r>
              <a:rPr lang="ko-KR" altLang="en-US" sz="1600" b="1" dirty="0" err="1"/>
              <a:t>후미등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ON)</a:t>
            </a:r>
          </a:p>
          <a:p>
            <a:pPr>
              <a:defRPr/>
            </a:pPr>
            <a:r>
              <a:rPr lang="ko-KR" altLang="en-US" sz="1600" b="1" dirty="0"/>
              <a:t> </a:t>
            </a:r>
            <a:endParaRPr lang="en-US" altLang="ko-KR" sz="1600" b="1" dirty="0"/>
          </a:p>
          <a:p>
            <a:pPr>
              <a:defRPr/>
            </a:pPr>
            <a:r>
              <a:rPr lang="ko-KR" altLang="en-US" sz="1600" b="1" dirty="0">
                <a:ea typeface="Batang" panose="02030600000101010101" pitchFamily="18" charset="-127"/>
              </a:rPr>
              <a:t>★ </a:t>
            </a:r>
            <a:r>
              <a:rPr lang="ko-KR" altLang="en-US" sz="1600" b="1" dirty="0"/>
              <a:t>현재 </a:t>
            </a:r>
            <a:r>
              <a:rPr lang="en-US" altLang="ko-KR" sz="1600" b="1" dirty="0"/>
              <a:t>TASK </a:t>
            </a:r>
            <a:r>
              <a:rPr lang="ko-KR" altLang="en-US" sz="1600" b="1" dirty="0"/>
              <a:t>상태 </a:t>
            </a:r>
            <a:r>
              <a:rPr lang="en-US" altLang="ko-KR" sz="1600" b="1" dirty="0"/>
              <a:t>: Task5(toggle) </a:t>
            </a:r>
            <a:r>
              <a:rPr lang="ko-KR" altLang="en-US" sz="1600" b="1" dirty="0"/>
              <a:t>해제 되면서 기존에 고정 값 </a:t>
            </a:r>
            <a:r>
              <a:rPr lang="en-US" altLang="ko-KR" sz="1600" b="1" dirty="0"/>
              <a:t>throttle(1550) , rudder(1250) </a:t>
            </a:r>
            <a:r>
              <a:rPr lang="ko-KR" altLang="en-US" sz="1600" b="1" dirty="0"/>
              <a:t>에 의해 순간적으로 적용됨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방향을 꺾은 상태에서 직진함</a:t>
            </a:r>
            <a:r>
              <a:rPr lang="en-US" altLang="ko-KR" sz="1600" b="1" dirty="0"/>
              <a:t>). </a:t>
            </a:r>
            <a:r>
              <a:rPr lang="ko-KR" altLang="en-US" sz="1600" b="1" dirty="0"/>
              <a:t>이때 </a:t>
            </a:r>
            <a:r>
              <a:rPr lang="en-US" altLang="ko-KR" sz="1600" b="1" dirty="0"/>
              <a:t>RF </a:t>
            </a:r>
            <a:r>
              <a:rPr lang="ko-KR" altLang="en-US" sz="1600" b="1" dirty="0"/>
              <a:t>송신기의 </a:t>
            </a:r>
            <a:r>
              <a:rPr lang="en-US" altLang="ko-KR" sz="1600" b="1" dirty="0"/>
              <a:t>toggle switch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Low</a:t>
            </a:r>
            <a:r>
              <a:rPr lang="ko-KR" altLang="en-US" sz="1600" b="1" dirty="0"/>
              <a:t>로 변경해야 함</a:t>
            </a:r>
            <a:r>
              <a:rPr lang="en-US" altLang="ko-KR" sz="1600" b="1" dirty="0"/>
              <a:t>. </a:t>
            </a:r>
          </a:p>
          <a:p>
            <a:pPr>
              <a:defRPr/>
            </a:pPr>
            <a:r>
              <a:rPr lang="en-US" altLang="ko-KR" sz="1600" b="1" dirty="0"/>
              <a:t>Task1,2</a:t>
            </a:r>
            <a:r>
              <a:rPr lang="ko-KR" altLang="en-US" sz="1600" b="1" dirty="0"/>
              <a:t> 도 해제 되었기 때문에 </a:t>
            </a:r>
            <a:r>
              <a:rPr lang="en-US" altLang="ko-KR" sz="1600" b="1" dirty="0"/>
              <a:t>RF </a:t>
            </a:r>
            <a:r>
              <a:rPr lang="ko-KR" altLang="en-US" sz="1600" b="1" dirty="0"/>
              <a:t>송수신기로 조종 하여 우회한 차선에서 일직선상으로 자리위치 시킴</a:t>
            </a:r>
            <a:r>
              <a:rPr lang="en-US" altLang="ko-KR" sz="1600" b="1" dirty="0"/>
              <a:t>.</a:t>
            </a:r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r>
              <a:rPr lang="en-US" altLang="ko-KR" sz="1600" b="1" dirty="0">
                <a:latin typeface="+mj-ea"/>
                <a:ea typeface="+mj-ea"/>
              </a:rPr>
              <a:t>→ 2~3</a:t>
            </a:r>
            <a:r>
              <a:rPr lang="ko-KR" altLang="en-US" sz="1600" b="1" dirty="0">
                <a:latin typeface="+mj-ea"/>
                <a:ea typeface="+mj-ea"/>
              </a:rPr>
              <a:t> 시나리오를 반복 하면 앞선 장애물이 출현 할 때 마다 우회하여 차선 변경 후 주행이 가능함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</a:p>
          <a:p>
            <a:pPr>
              <a:defRPr/>
            </a:pPr>
            <a:endParaRPr lang="en-US" altLang="ko-KR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1700" y="1271588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주행 시나리오 </a:t>
            </a:r>
            <a:r>
              <a:rPr lang="en-US" altLang="ko-KR" sz="2000" dirty="0">
                <a:latin typeface="맑은 고딕"/>
              </a:rPr>
              <a:t>2</a:t>
            </a:r>
          </a:p>
        </p:txBody>
      </p:sp>
      <p:grpSp>
        <p:nvGrpSpPr>
          <p:cNvPr id="69637" name="그룹 18"/>
          <p:cNvGrpSpPr>
            <a:grpSpLocks/>
          </p:cNvGrpSpPr>
          <p:nvPr/>
        </p:nvGrpSpPr>
        <p:grpSpPr bwMode="auto">
          <a:xfrm>
            <a:off x="654050" y="2390775"/>
            <a:ext cx="7540625" cy="3960813"/>
            <a:chOff x="1074199" y="1331361"/>
            <a:chExt cx="10244830" cy="5175972"/>
          </a:xfrm>
        </p:grpSpPr>
        <p:pic>
          <p:nvPicPr>
            <p:cNvPr id="69639" name="그림 1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74199" y="1331361"/>
              <a:ext cx="10244830" cy="5175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40" name="그림 2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5400000">
              <a:off x="3656515" y="5455349"/>
              <a:ext cx="1242875" cy="843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C0667A49-7AA7-4351-BA76-CA07B4837B3D}"/>
                </a:ext>
              </a:extLst>
            </p:cNvPr>
            <p:cNvSpPr/>
            <p:nvPr/>
          </p:nvSpPr>
          <p:spPr>
            <a:xfrm>
              <a:off x="4699791" y="5745977"/>
              <a:ext cx="1501137" cy="3692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 차선 진입</a:t>
              </a:r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0243105B-06D4-4366-8234-B80B5112497E}"/>
                </a:ext>
              </a:extLst>
            </p:cNvPr>
            <p:cNvSpPr/>
            <p:nvPr/>
          </p:nvSpPr>
          <p:spPr>
            <a:xfrm>
              <a:off x="4788219" y="4320770"/>
              <a:ext cx="3733432" cy="3692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② 직진 주행 </a:t>
              </a:r>
              <a:r>
                <a:rPr lang="en-US" altLang="ko-KR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(</a:t>
              </a:r>
              <a:r>
                <a:rPr lang="en-US" altLang="ko-KR" cap="all" spc="-1" dirty="0" err="1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pwm</a:t>
              </a:r>
              <a:r>
                <a:rPr lang="en-US" altLang="ko-KR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 </a:t>
              </a:r>
              <a:r>
                <a:rPr lang="ko-KR" altLang="en-US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값 </a:t>
              </a:r>
              <a:r>
                <a:rPr lang="en-US" altLang="ko-KR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1650 </a:t>
              </a:r>
              <a:r>
                <a:rPr lang="ko-KR" altLang="en-US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이상</a:t>
              </a:r>
              <a:r>
                <a:rPr lang="en-US" altLang="ko-KR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)</a:t>
              </a:r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417175B7-3D3C-42B6-AEBA-C377266B9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7643" y="3190147"/>
              <a:ext cx="798018" cy="197910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644" name="그림 2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18164" y="1723427"/>
              <a:ext cx="1499162" cy="1180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76C13358-88FA-4134-A47E-5A1509FE6381}"/>
                </a:ext>
              </a:extLst>
            </p:cNvPr>
            <p:cNvSpPr/>
            <p:nvPr/>
          </p:nvSpPr>
          <p:spPr>
            <a:xfrm>
              <a:off x="3772364" y="3190147"/>
              <a:ext cx="1190557" cy="3692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cap="all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맑은 고딕" panose="020B0503020000020004" pitchFamily="50" charset="-127"/>
                </a:rPr>
                <a:t>③ 급정지</a:t>
              </a:r>
              <a:endPara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xmlns="" id="{CD929678-5D5A-4D8A-BC03-B9AC83A70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123" y="2777314"/>
              <a:ext cx="1481725" cy="46884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xmlns="" id="{EB528530-A6B1-4F3C-89DB-EC63F9CB2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5215" y="1526368"/>
              <a:ext cx="0" cy="101652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Shape 3">
            <a:extLst>
              <a:ext uri="{FF2B5EF4-FFF2-40B4-BE49-F238E27FC236}">
                <a16:creationId xmlns:a16="http://schemas.microsoft.com/office/drawing/2014/main" xmlns="" id="{B5133549-4018-4BDF-BEB8-014A398F7E04}"/>
              </a:ext>
            </a:extLst>
          </p:cNvPr>
          <p:cNvSpPr txBox="1"/>
          <p:nvPr/>
        </p:nvSpPr>
        <p:spPr>
          <a:xfrm>
            <a:off x="681038" y="1916113"/>
            <a:ext cx="7002462" cy="4841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  <a:defRPr/>
            </a:pPr>
            <a:r>
              <a:rPr lang="ko-KR" altLang="en-US" sz="2000" spc="-1" dirty="0">
                <a:uFill>
                  <a:solidFill>
                    <a:srgbClr val="FFFFFF"/>
                  </a:solidFill>
                </a:uFill>
                <a:latin typeface="Tw Cen MT"/>
              </a:rPr>
              <a:t>장애물 출현</a:t>
            </a:r>
            <a:endParaRPr lang="en-US" altLang="ko-KR" sz="2000" spc="-1" dirty="0"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1700" y="1271588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주행 시나리오 </a:t>
            </a:r>
            <a:r>
              <a:rPr lang="en-US" altLang="ko-KR" sz="2000" dirty="0">
                <a:latin typeface="맑은 고딕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EB67A55-8761-486D-9AA1-DC391D1C84C7}"/>
              </a:ext>
            </a:extLst>
          </p:cNvPr>
          <p:cNvSpPr txBox="1"/>
          <p:nvPr/>
        </p:nvSpPr>
        <p:spPr>
          <a:xfrm>
            <a:off x="654050" y="2046288"/>
            <a:ext cx="7961313" cy="3538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lang="ko-KR" altLang="en-US" sz="1600" b="1" dirty="0"/>
              <a:t>차선 진입</a:t>
            </a:r>
            <a:endParaRPr lang="en-US" altLang="ko-KR" sz="1600" b="1" dirty="0"/>
          </a:p>
          <a:p>
            <a:pPr marL="457200" indent="-457200">
              <a:buFontTx/>
              <a:buAutoNum type="arabicPeriod"/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ko-KR" altLang="en-US" sz="1600" b="1" dirty="0"/>
              <a:t>전조등 </a:t>
            </a:r>
            <a:r>
              <a:rPr lang="en-US" altLang="ko-KR" sz="1600" b="1" dirty="0"/>
              <a:t>ON</a:t>
            </a:r>
          </a:p>
          <a:p>
            <a:pPr marL="457200" indent="-457200">
              <a:buFontTx/>
              <a:buAutoNum type="arabicParenR"/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en-US" altLang="ko-KR" sz="1600" b="1" dirty="0"/>
              <a:t>RF </a:t>
            </a:r>
            <a:r>
              <a:rPr lang="ko-KR" altLang="en-US" sz="1600" b="1" dirty="0"/>
              <a:t>송수신기를 이용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조종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하여 차선으로 진입하여 정지한다</a:t>
            </a:r>
            <a:r>
              <a:rPr lang="en-US" altLang="ko-KR" sz="1600" b="1" dirty="0"/>
              <a:t>.</a:t>
            </a:r>
          </a:p>
          <a:p>
            <a:pPr marL="457200" indent="-457200">
              <a:buFontTx/>
              <a:buAutoNum type="arabicParenR"/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en-US" altLang="ko-KR" sz="1600" b="1" dirty="0"/>
              <a:t>FPGA-MCU</a:t>
            </a:r>
            <a:r>
              <a:rPr lang="ko-KR" altLang="en-US" sz="1600" b="1" dirty="0"/>
              <a:t>간에 </a:t>
            </a:r>
            <a:r>
              <a:rPr lang="en-US" altLang="ko-KR" sz="1600" b="1" dirty="0"/>
              <a:t>FPGA</a:t>
            </a:r>
            <a:r>
              <a:rPr lang="ko-KR" altLang="en-US" sz="1600" b="1" dirty="0"/>
              <a:t>로 부터 </a:t>
            </a:r>
            <a:r>
              <a:rPr lang="en-US" altLang="ko-KR" sz="1600" b="1" dirty="0"/>
              <a:t>Garmin lidar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data </a:t>
            </a:r>
            <a:r>
              <a:rPr lang="ko-KR" altLang="en-US" sz="1600" b="1" dirty="0"/>
              <a:t>값을 </a:t>
            </a:r>
            <a:r>
              <a:rPr lang="en-US" altLang="ko-KR" sz="1600" b="1" dirty="0"/>
              <a:t>CAN</a:t>
            </a:r>
            <a:r>
              <a:rPr lang="ko-KR" altLang="en-US" sz="1600" b="1" dirty="0"/>
              <a:t>통신으로 항시 받는다</a:t>
            </a:r>
            <a:r>
              <a:rPr lang="en-US" altLang="ko-KR" sz="1600" b="1" dirty="0"/>
              <a:t>.</a:t>
            </a:r>
          </a:p>
          <a:p>
            <a:pPr marL="457200" indent="-457200">
              <a:buFontTx/>
              <a:buAutoNum type="arabicParenR"/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ko-KR" altLang="en-US" sz="1600" b="1" dirty="0"/>
              <a:t>전방 카메라가 차선을 인식 하게 되면 우회 할 옆 차선의 </a:t>
            </a:r>
            <a:r>
              <a:rPr lang="en-US" altLang="ko-KR" sz="1600" b="1" dirty="0"/>
              <a:t>throttle , rudder </a:t>
            </a:r>
            <a:r>
              <a:rPr lang="ko-KR" altLang="en-US" sz="1600" b="1" dirty="0"/>
              <a:t>데이터 값을 </a:t>
            </a:r>
            <a:r>
              <a:rPr lang="en-US" altLang="ko-KR" sz="1600" b="1" dirty="0"/>
              <a:t>DSP-MCU </a:t>
            </a:r>
            <a:r>
              <a:rPr lang="ko-KR" altLang="en-US" sz="1600" b="1" dirty="0"/>
              <a:t>간에 </a:t>
            </a:r>
            <a:r>
              <a:rPr lang="en-US" altLang="ko-KR" sz="1600" b="1" dirty="0"/>
              <a:t>CAN </a:t>
            </a:r>
            <a:r>
              <a:rPr lang="ko-KR" altLang="en-US" sz="1600" b="1" dirty="0"/>
              <a:t>통신으로  차선 변경 할 때 까지 항시 받는다</a:t>
            </a:r>
            <a:r>
              <a:rPr lang="en-US" altLang="ko-KR" sz="1600" b="1" dirty="0"/>
              <a:t>.</a:t>
            </a:r>
          </a:p>
          <a:p>
            <a:pPr>
              <a:defRPr/>
            </a:pPr>
            <a:r>
              <a:rPr lang="ko-KR" altLang="en-US" sz="1600" b="1" dirty="0"/>
              <a:t>  </a:t>
            </a:r>
            <a:endParaRPr lang="en-US" altLang="ko-KR" sz="1600" b="1" dirty="0"/>
          </a:p>
          <a:p>
            <a:pPr>
              <a:defRPr/>
            </a:pPr>
            <a:r>
              <a:rPr lang="ko-KR" altLang="en-US" sz="1600" b="1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1600" b="1" dirty="0"/>
              <a:t>현재 </a:t>
            </a:r>
            <a:r>
              <a:rPr lang="en-US" altLang="ko-KR" sz="1600" b="1" dirty="0"/>
              <a:t>TASK </a:t>
            </a:r>
            <a:r>
              <a:rPr lang="ko-KR" altLang="en-US" sz="1600" b="1" dirty="0"/>
              <a:t>상태 </a:t>
            </a:r>
            <a:r>
              <a:rPr lang="en-US" altLang="ko-KR" sz="1600" b="1" dirty="0"/>
              <a:t>: Task0,1,2,4,5,6 </a:t>
            </a:r>
            <a:r>
              <a:rPr lang="ko-KR" altLang="en-US" sz="1600" b="1" dirty="0"/>
              <a:t>모두 동작</a:t>
            </a:r>
            <a:r>
              <a:rPr lang="en-US" altLang="ko-KR" sz="1600" b="1" dirty="0"/>
              <a:t>. </a:t>
            </a:r>
          </a:p>
          <a:p>
            <a:pPr>
              <a:defRPr/>
            </a:pP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1700" y="1271588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주행 시나리오 </a:t>
            </a:r>
            <a:r>
              <a:rPr lang="en-US" altLang="ko-KR" sz="2000" dirty="0">
                <a:latin typeface="맑은 고딕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AAD748-4867-402C-A5DD-D88C0CAF8513}"/>
              </a:ext>
            </a:extLst>
          </p:cNvPr>
          <p:cNvSpPr txBox="1"/>
          <p:nvPr/>
        </p:nvSpPr>
        <p:spPr>
          <a:xfrm>
            <a:off x="654050" y="2024063"/>
            <a:ext cx="7961313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/>
              <a:t>2.    </a:t>
            </a:r>
            <a:r>
              <a:rPr lang="ko-KR" altLang="en-US" sz="1600" b="1" dirty="0"/>
              <a:t>직진주행</a:t>
            </a:r>
            <a:endParaRPr lang="en-US" altLang="ko-KR" sz="1600" b="1" dirty="0"/>
          </a:p>
          <a:p>
            <a:pPr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en-US" altLang="ko-KR" sz="1600" b="1" dirty="0"/>
              <a:t>RF </a:t>
            </a:r>
            <a:r>
              <a:rPr lang="ko-KR" altLang="en-US" sz="1600" b="1" dirty="0"/>
              <a:t>송수신기의 </a:t>
            </a:r>
            <a:r>
              <a:rPr lang="en-US" altLang="ko-KR" sz="1600" b="1" dirty="0"/>
              <a:t>throttle</a:t>
            </a:r>
            <a:r>
              <a:rPr lang="ko-KR" altLang="en-US" sz="1600" b="1" dirty="0"/>
              <a:t>을 동작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pwm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1650</a:t>
            </a:r>
            <a:r>
              <a:rPr lang="ko-KR" altLang="en-US" sz="1600" b="1" dirty="0"/>
              <a:t>이상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시켜 전진 고속 주행을 한다</a:t>
            </a:r>
            <a:r>
              <a:rPr lang="en-US" altLang="ko-KR" sz="1600" b="1" dirty="0"/>
              <a:t>.</a:t>
            </a:r>
          </a:p>
          <a:p>
            <a:pPr marL="457200" indent="-457200">
              <a:buFontTx/>
              <a:buAutoNum type="arabicParenR"/>
              <a:defRPr/>
            </a:pPr>
            <a:endParaRPr lang="en-US" altLang="ko-KR" sz="1600" b="1" dirty="0"/>
          </a:p>
          <a:p>
            <a:pPr>
              <a:defRPr/>
            </a:pPr>
            <a:r>
              <a:rPr lang="ko-KR" altLang="en-US" sz="1600" b="1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1600" b="1" dirty="0"/>
              <a:t>현재 </a:t>
            </a:r>
            <a:r>
              <a:rPr lang="en-US" altLang="ko-KR" sz="1600" b="1" dirty="0"/>
              <a:t>TASK </a:t>
            </a:r>
            <a:r>
              <a:rPr lang="ko-KR" altLang="en-US" sz="1600" b="1" dirty="0"/>
              <a:t>상태 </a:t>
            </a:r>
            <a:r>
              <a:rPr lang="en-US" altLang="ko-KR" sz="1600" b="1" dirty="0"/>
              <a:t>: Task 0,1,2,4,5,6 </a:t>
            </a:r>
            <a:r>
              <a:rPr lang="ko-KR" altLang="en-US" sz="1600" b="1" dirty="0"/>
              <a:t>모두 동작</a:t>
            </a:r>
            <a:endParaRPr lang="en-US" altLang="ko-KR" sz="1600" b="1" dirty="0"/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5E160F-A1DC-4CA0-AADE-F664D2ED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155575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맑은 고딕"/>
              </a:rPr>
              <a:t>• </a:t>
            </a:r>
            <a:r>
              <a:rPr>
                <a:solidFill>
                  <a:schemeClr val="tx1"/>
                </a:solidFill>
                <a:latin typeface="맑은 고딕"/>
              </a:rPr>
              <a:t>소프트웨어 </a:t>
            </a:r>
            <a:r>
              <a:rPr lang="en-US" altLang="ko-KR">
                <a:solidFill>
                  <a:schemeClr val="tx1"/>
                </a:solidFill>
                <a:latin typeface="맑은 고딕"/>
              </a:rPr>
              <a:t>PART</a:t>
            </a:r>
            <a:endParaRPr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F65B8B36-2AC4-4086-9A81-FB862D0588D1}"/>
              </a:ext>
            </a:extLst>
          </p:cNvPr>
          <p:cNvSpPr txBox="1">
            <a:spLocks/>
          </p:cNvSpPr>
          <p:nvPr/>
        </p:nvSpPr>
        <p:spPr>
          <a:xfrm>
            <a:off x="654050" y="908050"/>
            <a:ext cx="7835900" cy="4445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400" dirty="0">
                <a:latin typeface="맑은 고딕"/>
              </a:rPr>
              <a:t>- </a:t>
            </a:r>
            <a:r>
              <a:rPr lang="en-US" altLang="ko-KR" sz="2400" dirty="0" err="1">
                <a:latin typeface="맑은 고딕"/>
              </a:rPr>
              <a:t>FreeRtos</a:t>
            </a:r>
            <a:r>
              <a:rPr lang="en-US" altLang="ko-KR" sz="2400" dirty="0">
                <a:latin typeface="맑은 고딕"/>
              </a:rPr>
              <a:t> </a:t>
            </a:r>
            <a:endParaRPr lang="ko-KR" altLang="en-US" sz="2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F14114F-B1CE-4EB8-A615-B19EED376F3C}"/>
              </a:ext>
            </a:extLst>
          </p:cNvPr>
          <p:cNvSpPr txBox="1">
            <a:spLocks/>
          </p:cNvSpPr>
          <p:nvPr/>
        </p:nvSpPr>
        <p:spPr>
          <a:xfrm>
            <a:off x="901700" y="1271588"/>
            <a:ext cx="7835900" cy="7747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000" dirty="0">
                <a:latin typeface="맑은 고딕"/>
              </a:rPr>
              <a:t>주행 시나리오 </a:t>
            </a:r>
            <a:r>
              <a:rPr lang="en-US" altLang="ko-KR" sz="2000" dirty="0">
                <a:latin typeface="맑은 고딕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9B9C23-1691-46BE-9440-6DB0FD3251E1}"/>
              </a:ext>
            </a:extLst>
          </p:cNvPr>
          <p:cNvSpPr txBox="1"/>
          <p:nvPr/>
        </p:nvSpPr>
        <p:spPr>
          <a:xfrm>
            <a:off x="657225" y="2041525"/>
            <a:ext cx="8083550" cy="52625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/>
              <a:t>3.    </a:t>
            </a:r>
            <a:r>
              <a:rPr lang="ko-KR" altLang="en-US" sz="1600" b="1" dirty="0"/>
              <a:t>급정지</a:t>
            </a:r>
            <a:endParaRPr lang="en-US" altLang="ko-KR" sz="1600" b="1" dirty="0"/>
          </a:p>
          <a:p>
            <a:pPr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/>
              <a:defRPr/>
            </a:pPr>
            <a:r>
              <a:rPr lang="en-US" altLang="ko-KR" sz="1600" b="1" dirty="0"/>
              <a:t>RF </a:t>
            </a:r>
            <a:r>
              <a:rPr lang="ko-KR" altLang="en-US" sz="1600" b="1" dirty="0"/>
              <a:t>송수신기의 </a:t>
            </a:r>
            <a:r>
              <a:rPr lang="en-US" altLang="ko-KR" sz="1600" b="1" dirty="0"/>
              <a:t>throttle</a:t>
            </a:r>
            <a:r>
              <a:rPr lang="ko-KR" altLang="en-US" sz="1600" b="1" dirty="0"/>
              <a:t>을 동작</a:t>
            </a:r>
            <a:r>
              <a:rPr lang="en-US" altLang="ko-KR" sz="1600" b="1" dirty="0"/>
              <a:t>(</a:t>
            </a:r>
            <a:r>
              <a:rPr lang="en-US" altLang="ko-KR" sz="1600" b="1" dirty="0" err="1"/>
              <a:t>pwm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1650</a:t>
            </a:r>
            <a:r>
              <a:rPr lang="ko-KR" altLang="en-US" sz="1600" b="1" dirty="0"/>
              <a:t>이상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시켜 전진 고속 주행을 한다</a:t>
            </a:r>
            <a:r>
              <a:rPr lang="en-US" altLang="ko-KR" sz="1600" b="1" dirty="0"/>
              <a:t>.</a:t>
            </a:r>
          </a:p>
          <a:p>
            <a:pPr>
              <a:defRPr/>
            </a:pPr>
            <a:r>
              <a:rPr lang="ko-KR" altLang="en-US" sz="1600" b="1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1600" b="1" dirty="0"/>
              <a:t>현재 </a:t>
            </a:r>
            <a:r>
              <a:rPr lang="en-US" altLang="ko-KR" sz="1600" b="1" dirty="0"/>
              <a:t>TASK </a:t>
            </a:r>
            <a:r>
              <a:rPr lang="ko-KR" altLang="en-US" sz="1600" b="1" dirty="0"/>
              <a:t>상태 </a:t>
            </a:r>
            <a:r>
              <a:rPr lang="en-US" altLang="ko-KR" sz="1600" b="1" dirty="0"/>
              <a:t>: Task 0,1,2,4,5,6 </a:t>
            </a:r>
            <a:r>
              <a:rPr lang="ko-KR" altLang="en-US" sz="1600" b="1" dirty="0"/>
              <a:t>모두 동작</a:t>
            </a:r>
            <a:endParaRPr lang="en-US" altLang="ko-KR" sz="1600" b="1" dirty="0"/>
          </a:p>
          <a:p>
            <a:pPr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 startAt="2"/>
              <a:defRPr/>
            </a:pPr>
            <a:r>
              <a:rPr lang="ko-KR" altLang="en-US" sz="1600" b="1" dirty="0"/>
              <a:t>주행 중에 전방에 장애물이 출현하여 </a:t>
            </a:r>
            <a:r>
              <a:rPr lang="en-US" altLang="ko-KR" sz="1600" b="1" dirty="0"/>
              <a:t>Garmin Lidar </a:t>
            </a:r>
            <a:r>
              <a:rPr lang="ko-KR" altLang="en-US" sz="1600" b="1" dirty="0"/>
              <a:t>측정 범위</a:t>
            </a:r>
            <a:r>
              <a:rPr lang="en-US" altLang="ko-KR" sz="1600" b="1" dirty="0"/>
              <a:t>(2M)</a:t>
            </a:r>
            <a:r>
              <a:rPr lang="ko-KR" altLang="en-US" sz="1600" b="1" dirty="0"/>
              <a:t> 이내로 좁혀지면 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급 정지를 함</a:t>
            </a:r>
            <a:r>
              <a:rPr lang="en-US" altLang="ko-KR" sz="1600" b="1" dirty="0"/>
              <a:t>. (</a:t>
            </a:r>
            <a:r>
              <a:rPr lang="ko-KR" altLang="en-US" sz="1600" b="1" dirty="0" err="1"/>
              <a:t>후미등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ON, </a:t>
            </a:r>
            <a:r>
              <a:rPr lang="ko-KR" altLang="en-US" sz="1600" b="1" dirty="0"/>
              <a:t>비상등 동작 </a:t>
            </a:r>
            <a:r>
              <a:rPr lang="en-US" altLang="ko-KR" sz="1600" b="1" dirty="0"/>
              <a:t>ON)</a:t>
            </a:r>
          </a:p>
          <a:p>
            <a:pPr>
              <a:defRPr/>
            </a:pPr>
            <a:r>
              <a:rPr lang="ko-KR" altLang="en-US" sz="1600" b="1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1600" b="1" dirty="0"/>
              <a:t>현재 </a:t>
            </a:r>
            <a:r>
              <a:rPr lang="en-US" altLang="ko-KR" sz="1600" b="1" dirty="0"/>
              <a:t>TASK </a:t>
            </a:r>
            <a:r>
              <a:rPr lang="ko-KR" altLang="en-US" sz="1600" b="1" dirty="0"/>
              <a:t>상태 </a:t>
            </a:r>
            <a:r>
              <a:rPr lang="en-US" altLang="ko-KR" sz="1600" b="1" dirty="0"/>
              <a:t>: Task 1(</a:t>
            </a:r>
            <a:r>
              <a:rPr lang="en-US" altLang="ko-KR" sz="1600" b="1" dirty="0" err="1"/>
              <a:t>bldc</a:t>
            </a:r>
            <a:r>
              <a:rPr lang="en-US" altLang="ko-KR" sz="1600" b="1" dirty="0"/>
              <a:t> motor), 2(servo motor) </a:t>
            </a:r>
            <a:r>
              <a:rPr lang="ko-KR" altLang="en-US" sz="1600" b="1" dirty="0"/>
              <a:t>중지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고정 값 적용으로 </a:t>
            </a:r>
            <a:r>
              <a:rPr lang="en-US" altLang="ko-KR" sz="1600" b="1" dirty="0"/>
              <a:t>	throttle(1500), rudder(1250) </a:t>
            </a:r>
            <a:r>
              <a:rPr lang="ko-KR" altLang="en-US" sz="1600" b="1" dirty="0"/>
              <a:t>정지</a:t>
            </a:r>
            <a:r>
              <a:rPr lang="en-US" altLang="ko-KR" sz="1600" b="1" dirty="0"/>
              <a:t>.</a:t>
            </a:r>
          </a:p>
          <a:p>
            <a:pPr>
              <a:defRPr/>
            </a:pPr>
            <a:endParaRPr lang="en-US" altLang="ko-KR" sz="1600" b="1" dirty="0"/>
          </a:p>
          <a:p>
            <a:pPr marL="457200" indent="-457200">
              <a:buFontTx/>
              <a:buAutoNum type="arabicParenR" startAt="3"/>
              <a:defRPr/>
            </a:pPr>
            <a:r>
              <a:rPr lang="en-US" altLang="ko-KR" sz="1600" b="1" dirty="0"/>
              <a:t>RF </a:t>
            </a:r>
            <a:r>
              <a:rPr lang="ko-KR" altLang="en-US" sz="1600" b="1" dirty="0"/>
              <a:t>송수신기의 </a:t>
            </a:r>
            <a:r>
              <a:rPr lang="en-US" altLang="ko-KR" sz="1600" b="1" dirty="0"/>
              <a:t>toggle switch(ch7)</a:t>
            </a:r>
            <a:r>
              <a:rPr lang="ko-KR" altLang="en-US" sz="1600" b="1" dirty="0"/>
              <a:t>를 이용하여 </a:t>
            </a:r>
            <a:r>
              <a:rPr lang="en-US" altLang="ko-KR" sz="1600" b="1" dirty="0"/>
              <a:t>High </a:t>
            </a:r>
            <a:r>
              <a:rPr lang="ko-KR" altLang="en-US" sz="1600" b="1" dirty="0"/>
              <a:t>신호로 변경한다</a:t>
            </a:r>
            <a:r>
              <a:rPr lang="en-US" altLang="ko-KR" sz="1600" b="1" dirty="0"/>
              <a:t>.</a:t>
            </a:r>
          </a:p>
          <a:p>
            <a:pPr>
              <a:defRPr/>
            </a:pPr>
            <a:r>
              <a:rPr lang="ko-KR" altLang="en-US" sz="1600" b="1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1600" b="1" dirty="0"/>
              <a:t>현재 </a:t>
            </a:r>
            <a:r>
              <a:rPr lang="en-US" altLang="ko-KR" sz="1600" b="1" dirty="0"/>
              <a:t>TASK </a:t>
            </a:r>
            <a:r>
              <a:rPr lang="ko-KR" altLang="en-US" sz="1600" b="1" dirty="0"/>
              <a:t>상태 </a:t>
            </a:r>
            <a:r>
              <a:rPr lang="en-US" altLang="ko-KR" sz="1600" b="1" dirty="0"/>
              <a:t>: Task1,2,5 </a:t>
            </a:r>
            <a:r>
              <a:rPr lang="ko-KR" altLang="en-US" sz="1600" b="1" dirty="0"/>
              <a:t>중지</a:t>
            </a:r>
            <a:r>
              <a:rPr lang="en-US" altLang="ko-KR" sz="1600" b="1" dirty="0"/>
              <a:t>. </a:t>
            </a:r>
            <a:r>
              <a:rPr lang="en-US" altLang="ko-KR" sz="1600" b="1" dirty="0" err="1"/>
              <a:t>flag_accelerate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변수에 의해 </a:t>
            </a:r>
            <a:r>
              <a:rPr lang="en-US" altLang="ko-KR" sz="1600" b="1" dirty="0"/>
              <a:t>Task0(</a:t>
            </a:r>
            <a:r>
              <a:rPr lang="en-US" altLang="ko-KR" sz="1600" b="1" dirty="0" err="1"/>
              <a:t>dsp-mcu</a:t>
            </a:r>
            <a:r>
              <a:rPr lang="en-US" altLang="ko-KR" sz="1600" b="1" dirty="0"/>
              <a:t> can</a:t>
            </a:r>
            <a:r>
              <a:rPr lang="ko-KR" altLang="en-US" sz="1600" b="1" dirty="0"/>
              <a:t>통신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에서 </a:t>
            </a:r>
            <a:r>
              <a:rPr lang="en-US" altLang="ko-KR" sz="1600" b="1" dirty="0" err="1"/>
              <a:t>dsp</a:t>
            </a:r>
            <a:r>
              <a:rPr lang="ko-KR" altLang="en-US" sz="1600" b="1" dirty="0"/>
              <a:t>로 부터 데이터 값</a:t>
            </a:r>
            <a:r>
              <a:rPr lang="en-US" altLang="ko-KR" sz="1600" b="1" dirty="0"/>
              <a:t>(throttle, rudder)</a:t>
            </a:r>
            <a:r>
              <a:rPr lang="ko-KR" altLang="en-US" sz="1600" b="1" dirty="0"/>
              <a:t>을 받아 적용하여 좌측 또는 우측으로 이동</a:t>
            </a:r>
            <a:r>
              <a:rPr lang="en-US" altLang="ko-KR" sz="1600" b="1" dirty="0"/>
              <a:t>. </a:t>
            </a:r>
          </a:p>
          <a:p>
            <a:pPr>
              <a:defRPr/>
            </a:pPr>
            <a:r>
              <a:rPr lang="ko-KR" altLang="en-US" sz="1600" b="1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sz="1600" b="1" dirty="0"/>
              <a:t>현재 </a:t>
            </a:r>
            <a:r>
              <a:rPr lang="en-US" altLang="ko-KR" sz="1600" b="1" dirty="0"/>
              <a:t>TASK </a:t>
            </a:r>
            <a:r>
              <a:rPr lang="ko-KR" altLang="en-US" sz="1600" b="1" dirty="0"/>
              <a:t>상태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장애물 판단 거리를 벗어나면  </a:t>
            </a:r>
            <a:r>
              <a:rPr lang="en-US" altLang="ko-KR" sz="1600" b="1" dirty="0"/>
              <a:t>Task1,2,5 </a:t>
            </a:r>
            <a:r>
              <a:rPr lang="ko-KR" altLang="en-US" sz="1600" b="1" dirty="0"/>
              <a:t>해제</a:t>
            </a:r>
            <a:endParaRPr lang="en-US" altLang="ko-KR" sz="1600" b="1" dirty="0"/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r>
              <a:rPr lang="en-US" altLang="ko-KR" sz="1600" b="1" dirty="0"/>
              <a:t>4)   RF </a:t>
            </a:r>
            <a:r>
              <a:rPr lang="ko-KR" altLang="en-US" sz="1600" b="1" dirty="0"/>
              <a:t>송수신기 </a:t>
            </a:r>
            <a:r>
              <a:rPr lang="en-US" altLang="ko-KR" sz="1600" b="1" dirty="0"/>
              <a:t>toggle switch Low </a:t>
            </a:r>
            <a:r>
              <a:rPr lang="ko-KR" altLang="en-US" sz="1600" b="1" dirty="0"/>
              <a:t>로 변경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비상등 동작 </a:t>
            </a:r>
            <a:r>
              <a:rPr lang="en-US" altLang="ko-KR" sz="1600" b="1" dirty="0"/>
              <a:t>OFF.  </a:t>
            </a:r>
            <a:r>
              <a:rPr lang="ko-KR" altLang="en-US" sz="1600" b="1" dirty="0"/>
              <a:t>우회 방향에 따라 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우 방향 지시 등 </a:t>
            </a:r>
            <a:r>
              <a:rPr lang="en-US" altLang="ko-KR" sz="1600" b="1" dirty="0"/>
              <a:t>ON) </a:t>
            </a:r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endParaRPr lang="en-US" altLang="ko-KR" sz="1600" b="1" dirty="0"/>
          </a:p>
          <a:p>
            <a:pPr>
              <a:defRPr/>
            </a:pPr>
            <a:endParaRPr lang="ko-KR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4E4660F-E041-4BE2-9584-05F37127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Tw Cen MT" panose="020B0602020104020603" pitchFamily="34" charset="0"/>
              </a:rPr>
              <a:t>·</a:t>
            </a:r>
            <a:r>
              <a:rPr>
                <a:solidFill>
                  <a:schemeClr val="tx1"/>
                </a:solidFill>
              </a:rPr>
              <a:t>통합환경 테스트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73731" name="제목 2"/>
          <p:cNvSpPr txBox="1">
            <a:spLocks/>
          </p:cNvSpPr>
          <p:nvPr/>
        </p:nvSpPr>
        <p:spPr bwMode="auto">
          <a:xfrm>
            <a:off x="611188" y="981075"/>
            <a:ext cx="822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/>
            <a:r>
              <a:rPr lang="en-US" altLang="ko-KR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- ISSUE </a:t>
            </a:r>
            <a:r>
              <a:rPr lang="ko-KR" altLang="en-US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사항</a:t>
            </a:r>
          </a:p>
        </p:txBody>
      </p:sp>
      <p:sp>
        <p:nvSpPr>
          <p:cNvPr id="37" name="제목 2">
            <a:extLst>
              <a:ext uri="{FF2B5EF4-FFF2-40B4-BE49-F238E27FC236}">
                <a16:creationId xmlns:a16="http://schemas.microsoft.com/office/drawing/2014/main" xmlns="" id="{6670C7D4-F681-4507-AD29-930F07C27645}"/>
              </a:ext>
            </a:extLst>
          </p:cNvPr>
          <p:cNvSpPr txBox="1">
            <a:spLocks/>
          </p:cNvSpPr>
          <p:nvPr/>
        </p:nvSpPr>
        <p:spPr bwMode="auto">
          <a:xfrm>
            <a:off x="611188" y="1701800"/>
            <a:ext cx="82296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</a:rPr>
              <a:t>1. RF</a:t>
            </a:r>
            <a:r>
              <a:rPr sz="2400">
                <a:solidFill>
                  <a:schemeClr val="tx1"/>
                </a:solidFill>
              </a:rPr>
              <a:t>무선 송수신기 </a:t>
            </a:r>
            <a:r>
              <a:rPr lang="en-US" altLang="ko-KR" sz="2400">
                <a:solidFill>
                  <a:schemeClr val="tx1"/>
                </a:solidFill>
              </a:rPr>
              <a:t>ch6 </a:t>
            </a:r>
            <a:r>
              <a:rPr sz="2400">
                <a:solidFill>
                  <a:schemeClr val="tx1"/>
                </a:solidFill>
              </a:rPr>
              <a:t>미 동작</a:t>
            </a:r>
            <a:endParaRPr lang="en-US" altLang="ko-KR" sz="240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</a:rPr>
              <a:t>2. Lidar</a:t>
            </a:r>
            <a:r>
              <a:rPr sz="2400">
                <a:solidFill>
                  <a:schemeClr val="tx1"/>
                </a:solidFill>
              </a:rPr>
              <a:t> 의 데이터 값이 제대로 받지 못하는 현상 발생</a:t>
            </a: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</a:rPr>
              <a:t>3. DSP &lt;-&gt; MCU </a:t>
            </a:r>
            <a:r>
              <a:rPr sz="2400">
                <a:solidFill>
                  <a:schemeClr val="tx1"/>
                </a:solidFill>
              </a:rPr>
              <a:t>의 </a:t>
            </a:r>
            <a:r>
              <a:rPr lang="en-US" altLang="ko-KR" sz="2400">
                <a:solidFill>
                  <a:schemeClr val="tx1"/>
                </a:solidFill>
              </a:rPr>
              <a:t>CAN </a:t>
            </a:r>
            <a:r>
              <a:rPr sz="2400">
                <a:solidFill>
                  <a:schemeClr val="tx1"/>
                </a:solidFill>
              </a:rPr>
              <a:t>통신 오류</a:t>
            </a: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</a:rPr>
              <a:t>4. </a:t>
            </a:r>
            <a:r>
              <a:rPr sz="2400">
                <a:solidFill>
                  <a:schemeClr val="tx1"/>
                </a:solidFill>
              </a:rPr>
              <a:t>공통 그라운드 문제</a:t>
            </a: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</a:rPr>
              <a:t>5. </a:t>
            </a:r>
            <a:r>
              <a:rPr sz="2400">
                <a:solidFill>
                  <a:schemeClr val="tx1"/>
                </a:solidFill>
              </a:rPr>
              <a:t>잘못된 배선작업으로 인한 신호 간섭 발생</a:t>
            </a:r>
            <a:r>
              <a:rPr lang="en-US" altLang="ko-KR" sz="2400">
                <a:solidFill>
                  <a:schemeClr val="tx1"/>
                </a:solidFill>
              </a:rPr>
              <a:t>. POWER </a:t>
            </a:r>
            <a:r>
              <a:rPr sz="2400">
                <a:solidFill>
                  <a:schemeClr val="tx1"/>
                </a:solidFill>
              </a:rPr>
              <a:t>라인 </a:t>
            </a:r>
            <a:r>
              <a:rPr sz="2400" err="1">
                <a:solidFill>
                  <a:schemeClr val="tx1"/>
                </a:solidFill>
              </a:rPr>
              <a:t>역전류</a:t>
            </a:r>
            <a:r>
              <a:rPr lang="en-US" altLang="ko-KR" sz="2400">
                <a:solidFill>
                  <a:schemeClr val="tx1"/>
                </a:solidFill>
              </a:rPr>
              <a:t>, </a:t>
            </a:r>
            <a:r>
              <a:rPr sz="2400" err="1">
                <a:solidFill>
                  <a:schemeClr val="tx1"/>
                </a:solidFill>
              </a:rPr>
              <a:t>역전압</a:t>
            </a:r>
            <a:r>
              <a:rPr sz="2400">
                <a:solidFill>
                  <a:schemeClr val="tx1"/>
                </a:solidFill>
              </a:rPr>
              <a:t> 문제로 인한 기기 오동작 문제 발생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Tx/>
              <a:buChar char="-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4E4660F-E041-4BE2-9584-05F37127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- ISSUE </a:t>
            </a:r>
            <a:r>
              <a:rPr>
                <a:solidFill>
                  <a:schemeClr val="tx1"/>
                </a:solidFill>
              </a:rPr>
              <a:t>사항</a:t>
            </a:r>
          </a:p>
        </p:txBody>
      </p:sp>
      <p:sp>
        <p:nvSpPr>
          <p:cNvPr id="37" name="제목 2">
            <a:extLst>
              <a:ext uri="{FF2B5EF4-FFF2-40B4-BE49-F238E27FC236}">
                <a16:creationId xmlns:a16="http://schemas.microsoft.com/office/drawing/2014/main" xmlns="" id="{6670C7D4-F681-4507-AD29-930F07C27645}"/>
              </a:ext>
            </a:extLst>
          </p:cNvPr>
          <p:cNvSpPr txBox="1">
            <a:spLocks/>
          </p:cNvSpPr>
          <p:nvPr/>
        </p:nvSpPr>
        <p:spPr bwMode="auto">
          <a:xfrm>
            <a:off x="457200" y="908050"/>
            <a:ext cx="82296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 marL="457200" indent="-457200">
              <a:buFontTx/>
              <a:buAutoNum type="arabicPeriod"/>
              <a:defRPr/>
            </a:pPr>
            <a:r>
              <a:rPr lang="en-US" altLang="ko-KR" sz="2400">
                <a:solidFill>
                  <a:schemeClr val="tx1"/>
                </a:solidFill>
              </a:rPr>
              <a:t>RF</a:t>
            </a:r>
            <a:r>
              <a:rPr sz="2400">
                <a:solidFill>
                  <a:schemeClr val="tx1"/>
                </a:solidFill>
              </a:rPr>
              <a:t>무선 송수신기 </a:t>
            </a:r>
            <a:r>
              <a:rPr lang="en-US" altLang="ko-KR" sz="2400">
                <a:solidFill>
                  <a:schemeClr val="tx1"/>
                </a:solidFill>
              </a:rPr>
              <a:t>ch6 </a:t>
            </a:r>
            <a:r>
              <a:rPr sz="2400">
                <a:solidFill>
                  <a:schemeClr val="tx1"/>
                </a:solidFill>
              </a:rPr>
              <a:t>미 동작</a:t>
            </a:r>
            <a:endParaRPr lang="en-US" altLang="ko-KR" sz="240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• 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통합환경 테스트 도중 비상등 구현 시 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LED 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점등 동작이 안되는 현상 발생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.</a:t>
            </a:r>
            <a:endParaRPr lang="en-US" altLang="ko-KR" sz="240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sz="2400">
              <a:solidFill>
                <a:schemeClr val="tx1"/>
              </a:solidFill>
            </a:endParaRPr>
          </a:p>
        </p:txBody>
      </p:sp>
      <p:sp>
        <p:nvSpPr>
          <p:cNvPr id="74756" name="제목 2"/>
          <p:cNvSpPr txBox="1">
            <a:spLocks/>
          </p:cNvSpPr>
          <p:nvPr/>
        </p:nvSpPr>
        <p:spPr bwMode="auto">
          <a:xfrm>
            <a:off x="457200" y="2844800"/>
            <a:ext cx="822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/>
            <a:r>
              <a:rPr lang="en-US" altLang="ko-KR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- </a:t>
            </a:r>
            <a:r>
              <a:rPr lang="ko-KR" altLang="en-US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해결 방안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xmlns="" id="{012269FA-3A08-4844-8018-1A6E7C0AD1FF}"/>
              </a:ext>
            </a:extLst>
          </p:cNvPr>
          <p:cNvSpPr txBox="1">
            <a:spLocks/>
          </p:cNvSpPr>
          <p:nvPr/>
        </p:nvSpPr>
        <p:spPr bwMode="auto">
          <a:xfrm>
            <a:off x="457200" y="3059113"/>
            <a:ext cx="8229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Bell MT" panose="02020503060305020303" pitchFamily="18" charset="0"/>
              </a:rPr>
              <a:t>• </a:t>
            </a:r>
            <a:r>
              <a:rPr lang="en-US" altLang="ko-KR" sz="2400" err="1">
                <a:solidFill>
                  <a:schemeClr val="tx1"/>
                </a:solidFill>
              </a:rPr>
              <a:t>Ecap</a:t>
            </a:r>
            <a:r>
              <a:rPr lang="en-US" altLang="ko-KR" sz="2400">
                <a:solidFill>
                  <a:schemeClr val="tx1"/>
                </a:solidFill>
              </a:rPr>
              <a:t> </a:t>
            </a:r>
            <a:r>
              <a:rPr sz="2400">
                <a:solidFill>
                  <a:schemeClr val="tx1"/>
                </a:solidFill>
              </a:rPr>
              <a:t>신호라인 확인 해본 결과 배선에는 문제가 없음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</a:rPr>
              <a:t>RF </a:t>
            </a:r>
            <a:r>
              <a:rPr sz="2400">
                <a:solidFill>
                  <a:schemeClr val="tx1"/>
                </a:solidFill>
              </a:rPr>
              <a:t>송신기 측 </a:t>
            </a:r>
            <a:r>
              <a:rPr lang="en-US" altLang="ko-KR" sz="2400">
                <a:solidFill>
                  <a:schemeClr val="tx1"/>
                </a:solidFill>
              </a:rPr>
              <a:t>ch6 </a:t>
            </a:r>
            <a:r>
              <a:rPr sz="2400">
                <a:solidFill>
                  <a:schemeClr val="tx1"/>
                </a:solidFill>
              </a:rPr>
              <a:t>파손으로 추측함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Bell MT" panose="02020503060305020303" pitchFamily="18" charset="0"/>
              </a:rPr>
              <a:t>• RF</a:t>
            </a:r>
            <a:r>
              <a:rPr sz="2400">
                <a:solidFill>
                  <a:schemeClr val="tx1"/>
                </a:solidFill>
                <a:latin typeface="Bell MT" panose="02020503060305020303" pitchFamily="18" charset="0"/>
              </a:rPr>
              <a:t> 송수신기 교체 후 정상 동작 함</a:t>
            </a:r>
            <a:r>
              <a:rPr lang="en-US" altLang="ko-KR" sz="2400">
                <a:solidFill>
                  <a:schemeClr val="tx1"/>
                </a:solidFill>
                <a:latin typeface="Bell MT" panose="02020503060305020303" pitchFamily="18" charset="0"/>
              </a:rPr>
              <a:t>.</a:t>
            </a: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EF80C55-DE06-429B-8919-E82F7C91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02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b="1">
                <a:solidFill>
                  <a:schemeClr val="tx1"/>
                </a:solidFill>
              </a:rPr>
              <a:t>역할 분담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15363" name="TextBox 1"/>
          <p:cNvSpPr txBox="1">
            <a:spLocks noChangeArrowheads="1"/>
          </p:cNvSpPr>
          <p:nvPr/>
        </p:nvSpPr>
        <p:spPr bwMode="auto">
          <a:xfrm>
            <a:off x="468313" y="1052513"/>
            <a:ext cx="8207375" cy="258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5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명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김현승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: H/W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구성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, MCU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제어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(PWM, eCAP, SCI , CAN ), FreeRTOS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사용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양성민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: H/W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구성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, MCU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제어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(PWM, eCAP, SCI , CAN ), FreeRTOS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사용 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이대로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: MCU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제어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(eQEP), FPGA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제어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(SPI2CAN), DSP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제어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(CAN)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이장호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: Power Board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구성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, MCU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제어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(eQEP, UART) 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조성구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: MCU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제어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(eQEP), FPGA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제어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(SPI2CAN), DSP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영상처리</a:t>
            </a: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4E4660F-E041-4BE2-9584-05F37127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- ISSUE </a:t>
            </a:r>
            <a:r>
              <a:rPr>
                <a:solidFill>
                  <a:schemeClr val="tx1"/>
                </a:solidFill>
              </a:rPr>
              <a:t>사항</a:t>
            </a:r>
          </a:p>
        </p:txBody>
      </p:sp>
      <p:sp>
        <p:nvSpPr>
          <p:cNvPr id="37" name="제목 2">
            <a:extLst>
              <a:ext uri="{FF2B5EF4-FFF2-40B4-BE49-F238E27FC236}">
                <a16:creationId xmlns:a16="http://schemas.microsoft.com/office/drawing/2014/main" xmlns="" id="{6670C7D4-F681-4507-AD29-930F07C27645}"/>
              </a:ext>
            </a:extLst>
          </p:cNvPr>
          <p:cNvSpPr txBox="1">
            <a:spLocks/>
          </p:cNvSpPr>
          <p:nvPr/>
        </p:nvSpPr>
        <p:spPr bwMode="auto">
          <a:xfrm>
            <a:off x="457200" y="908050"/>
            <a:ext cx="82296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</a:rPr>
              <a:t>2. Lidar</a:t>
            </a:r>
            <a:r>
              <a:rPr sz="2400">
                <a:solidFill>
                  <a:schemeClr val="tx1"/>
                </a:solidFill>
              </a:rPr>
              <a:t> 의 데이터 값이 제대로 받지 못하는 현상 발생</a:t>
            </a:r>
            <a:endParaRPr lang="en-US" altLang="ko-KR" sz="240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• 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정상 적인 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Lidar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의 측정 값을  제대로 받지 못하여 이상 동작 발생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.</a:t>
            </a:r>
            <a:endParaRPr lang="en-US" altLang="ko-KR" sz="240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sz="2400">
              <a:solidFill>
                <a:schemeClr val="tx1"/>
              </a:solidFill>
            </a:endParaRPr>
          </a:p>
        </p:txBody>
      </p:sp>
      <p:sp>
        <p:nvSpPr>
          <p:cNvPr id="75780" name="제목 2"/>
          <p:cNvSpPr txBox="1">
            <a:spLocks/>
          </p:cNvSpPr>
          <p:nvPr/>
        </p:nvSpPr>
        <p:spPr bwMode="auto">
          <a:xfrm>
            <a:off x="457200" y="2844800"/>
            <a:ext cx="822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/>
            <a:r>
              <a:rPr lang="en-US" altLang="ko-KR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- </a:t>
            </a:r>
            <a:r>
              <a:rPr lang="ko-KR" altLang="en-US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해결 방안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xmlns="" id="{012269FA-3A08-4844-8018-1A6E7C0AD1FF}"/>
              </a:ext>
            </a:extLst>
          </p:cNvPr>
          <p:cNvSpPr txBox="1">
            <a:spLocks/>
          </p:cNvSpPr>
          <p:nvPr/>
        </p:nvSpPr>
        <p:spPr bwMode="auto">
          <a:xfrm>
            <a:off x="457200" y="2690813"/>
            <a:ext cx="82296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240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• Lidar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와 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FPGA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간 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I2c 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통신을 하는데 전원 배선 및 신호라인이 길어 노이즈 발생하는 것으로 추측함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.</a:t>
            </a:r>
          </a:p>
          <a:p>
            <a:pPr>
              <a:defRPr/>
            </a:pPr>
            <a:endParaRPr lang="en-US" altLang="ko-KR" sz="240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• 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최대한 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Lidar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와 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FPGA 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간격을 짧게 배치하고 신호라인 겹치지 않게 연결 하였으나 완벽하게 문제를 해결 하지 못함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.</a:t>
            </a: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4E4660F-E041-4BE2-9584-05F37127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- ISSUE </a:t>
            </a:r>
            <a:r>
              <a:rPr>
                <a:solidFill>
                  <a:schemeClr val="tx1"/>
                </a:solidFill>
              </a:rPr>
              <a:t>사항</a:t>
            </a:r>
          </a:p>
        </p:txBody>
      </p:sp>
      <p:pic>
        <p:nvPicPr>
          <p:cNvPr id="76803" name="그림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649413"/>
            <a:ext cx="3103563" cy="355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그림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0088" y="1825625"/>
            <a:ext cx="4248150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4E4660F-E041-4BE2-9584-05F37127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- ISSUE </a:t>
            </a:r>
            <a:r>
              <a:rPr>
                <a:solidFill>
                  <a:schemeClr val="tx1"/>
                </a:solidFill>
              </a:rPr>
              <a:t>사항</a:t>
            </a:r>
          </a:p>
        </p:txBody>
      </p:sp>
      <p:sp>
        <p:nvSpPr>
          <p:cNvPr id="37" name="제목 2">
            <a:extLst>
              <a:ext uri="{FF2B5EF4-FFF2-40B4-BE49-F238E27FC236}">
                <a16:creationId xmlns:a16="http://schemas.microsoft.com/office/drawing/2014/main" xmlns="" id="{6670C7D4-F681-4507-AD29-930F07C27645}"/>
              </a:ext>
            </a:extLst>
          </p:cNvPr>
          <p:cNvSpPr txBox="1">
            <a:spLocks/>
          </p:cNvSpPr>
          <p:nvPr/>
        </p:nvSpPr>
        <p:spPr bwMode="auto">
          <a:xfrm>
            <a:off x="457200" y="1093788"/>
            <a:ext cx="8229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</a:rPr>
              <a:t>3. DSP &lt;-&gt; MCU </a:t>
            </a:r>
            <a:r>
              <a:rPr sz="2400">
                <a:solidFill>
                  <a:schemeClr val="tx1"/>
                </a:solidFill>
              </a:rPr>
              <a:t>의 </a:t>
            </a:r>
            <a:r>
              <a:rPr lang="en-US" altLang="ko-KR" sz="2400">
                <a:solidFill>
                  <a:schemeClr val="tx1"/>
                </a:solidFill>
              </a:rPr>
              <a:t>CAN </a:t>
            </a:r>
            <a:r>
              <a:rPr sz="2400">
                <a:solidFill>
                  <a:schemeClr val="tx1"/>
                </a:solidFill>
              </a:rPr>
              <a:t>통신 오류</a:t>
            </a:r>
            <a:endParaRPr lang="en-US" altLang="ko-KR" sz="240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• DSP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와 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MCU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는 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CAN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통신으로 </a:t>
            </a:r>
            <a:r>
              <a:rPr sz="2400" err="1">
                <a:solidFill>
                  <a:schemeClr val="tx1"/>
                </a:solidFill>
                <a:latin typeface="Tw Cen MT" panose="020B0602020104020603" pitchFamily="34" charset="0"/>
              </a:rPr>
              <a:t>엔코더의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 </a:t>
            </a:r>
            <a:r>
              <a:rPr sz="2400" err="1">
                <a:solidFill>
                  <a:schemeClr val="tx1"/>
                </a:solidFill>
                <a:latin typeface="Tw Cen MT" panose="020B0602020104020603" pitchFamily="34" charset="0"/>
              </a:rPr>
              <a:t>카운팅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 값과 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PWM 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값을 서로 받는데 정상적으로 통신을 하지 못함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.</a:t>
            </a: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sz="2400">
              <a:solidFill>
                <a:schemeClr val="tx1"/>
              </a:solidFill>
            </a:endParaRPr>
          </a:p>
        </p:txBody>
      </p:sp>
      <p:sp>
        <p:nvSpPr>
          <p:cNvPr id="77828" name="제목 2"/>
          <p:cNvSpPr txBox="1">
            <a:spLocks/>
          </p:cNvSpPr>
          <p:nvPr/>
        </p:nvSpPr>
        <p:spPr bwMode="auto">
          <a:xfrm>
            <a:off x="457200" y="2844800"/>
            <a:ext cx="822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/>
            <a:r>
              <a:rPr lang="en-US" altLang="ko-KR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- </a:t>
            </a:r>
            <a:r>
              <a:rPr lang="ko-KR" altLang="en-US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해결 방안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xmlns="" id="{012269FA-3A08-4844-8018-1A6E7C0AD1FF}"/>
              </a:ext>
            </a:extLst>
          </p:cNvPr>
          <p:cNvSpPr txBox="1">
            <a:spLocks/>
          </p:cNvSpPr>
          <p:nvPr/>
        </p:nvSpPr>
        <p:spPr bwMode="auto">
          <a:xfrm>
            <a:off x="457200" y="2690813"/>
            <a:ext cx="82296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240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>
              <a:defRPr/>
            </a:pPr>
            <a:endParaRPr lang="en-US" altLang="ko-KR" sz="240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• MCU 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쪽의 코드를 수정하여 해결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( test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용도로 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CAN 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인터럽트 </a:t>
            </a:r>
            <a:r>
              <a:rPr sz="2400" err="1">
                <a:solidFill>
                  <a:schemeClr val="tx1"/>
                </a:solidFill>
                <a:latin typeface="Bahnschrift SemiLight" panose="020B0502040204020203" pitchFamily="34" charset="0"/>
              </a:rPr>
              <a:t>핸들러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 부분에 조건문을 삽입하였는데 주석처리를 하지 않아 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MCU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가 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DSP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쪽으로 데이터를 계속 보내지 못함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.)</a:t>
            </a:r>
          </a:p>
          <a:p>
            <a:pPr>
              <a:defRPr/>
            </a:pPr>
            <a:endParaRPr lang="en-US" altLang="ko-KR" sz="240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4E4660F-E041-4BE2-9584-05F37127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- ISSUE </a:t>
            </a:r>
            <a:r>
              <a:rPr>
                <a:solidFill>
                  <a:schemeClr val="tx1"/>
                </a:solidFill>
              </a:rPr>
              <a:t>사항</a:t>
            </a:r>
          </a:p>
        </p:txBody>
      </p:sp>
      <p:pic>
        <p:nvPicPr>
          <p:cNvPr id="78851" name="그림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1308100"/>
            <a:ext cx="6286500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4E4660F-E041-4BE2-9584-05F37127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- ISSUE </a:t>
            </a:r>
            <a:r>
              <a:rPr>
                <a:solidFill>
                  <a:schemeClr val="tx1"/>
                </a:solidFill>
              </a:rPr>
              <a:t>사항</a:t>
            </a:r>
          </a:p>
        </p:txBody>
      </p:sp>
      <p:sp>
        <p:nvSpPr>
          <p:cNvPr id="37" name="제목 2">
            <a:extLst>
              <a:ext uri="{FF2B5EF4-FFF2-40B4-BE49-F238E27FC236}">
                <a16:creationId xmlns:a16="http://schemas.microsoft.com/office/drawing/2014/main" xmlns="" id="{6670C7D4-F681-4507-AD29-930F07C27645}"/>
              </a:ext>
            </a:extLst>
          </p:cNvPr>
          <p:cNvSpPr txBox="1">
            <a:spLocks/>
          </p:cNvSpPr>
          <p:nvPr/>
        </p:nvSpPr>
        <p:spPr bwMode="auto">
          <a:xfrm>
            <a:off x="457200" y="1093788"/>
            <a:ext cx="8229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</a:rPr>
              <a:t>4. </a:t>
            </a:r>
            <a:r>
              <a:rPr sz="2400">
                <a:solidFill>
                  <a:schemeClr val="tx1"/>
                </a:solidFill>
              </a:rPr>
              <a:t>공통 그라운드 문제</a:t>
            </a:r>
            <a:endParaRPr lang="en-US" altLang="ko-KR" sz="240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• 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디바이스 장치간 신호 불안정한 문제가 발생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. 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의도하지 않게 다른 디바이스가 동작하거나 시나리오대로 동작하지 않음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.</a:t>
            </a: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sz="2400">
              <a:solidFill>
                <a:schemeClr val="tx1"/>
              </a:solidFill>
            </a:endParaRPr>
          </a:p>
        </p:txBody>
      </p:sp>
      <p:sp>
        <p:nvSpPr>
          <p:cNvPr id="79876" name="제목 2"/>
          <p:cNvSpPr txBox="1">
            <a:spLocks/>
          </p:cNvSpPr>
          <p:nvPr/>
        </p:nvSpPr>
        <p:spPr bwMode="auto">
          <a:xfrm>
            <a:off x="461963" y="3065463"/>
            <a:ext cx="822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/>
            <a:r>
              <a:rPr lang="en-US" altLang="ko-KR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- </a:t>
            </a:r>
            <a:r>
              <a:rPr lang="ko-KR" altLang="en-US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해결 방안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xmlns="" id="{012269FA-3A08-4844-8018-1A6E7C0AD1FF}"/>
              </a:ext>
            </a:extLst>
          </p:cNvPr>
          <p:cNvSpPr txBox="1">
            <a:spLocks/>
          </p:cNvSpPr>
          <p:nvPr/>
        </p:nvSpPr>
        <p:spPr bwMode="auto">
          <a:xfrm>
            <a:off x="457200" y="3532188"/>
            <a:ext cx="82296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•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 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기존에 공통 그라운드 라인을 </a:t>
            </a:r>
            <a:r>
              <a:rPr sz="2400" err="1">
                <a:solidFill>
                  <a:schemeClr val="tx1"/>
                </a:solidFill>
                <a:latin typeface="Bahnschrift SemiLight" panose="020B0502040204020203" pitchFamily="34" charset="0"/>
              </a:rPr>
              <a:t>브레드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 보드로 연결하였고 기존 테스트 와이어로 묶어 놓았기 때문에  전체적인 그라운드라인이 파워라인에 비해 좁음</a:t>
            </a:r>
            <a:endParaRPr lang="en-US" altLang="ko-KR" sz="240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>
              <a:defRPr/>
            </a:pPr>
            <a:endParaRPr lang="en-US" altLang="ko-KR" sz="240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• 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공통그라운드를 기존 </a:t>
            </a:r>
            <a:r>
              <a:rPr sz="2400" err="1">
                <a:solidFill>
                  <a:schemeClr val="tx1"/>
                </a:solidFill>
                <a:latin typeface="Tw Cen MT" panose="020B0602020104020603" pitchFamily="34" charset="0"/>
              </a:rPr>
              <a:t>브레드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 보드에서 철판으로 연결하고</a:t>
            </a:r>
            <a:endParaRPr lang="en-US" altLang="ko-KR" sz="240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>
              <a:defRPr/>
            </a:pP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그라운드 와이어를 굵은 것으로 교체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.</a:t>
            </a: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4E4660F-E041-4BE2-9584-05F37127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- ISSUE </a:t>
            </a:r>
            <a:r>
              <a:rPr>
                <a:solidFill>
                  <a:schemeClr val="tx1"/>
                </a:solidFill>
              </a:rPr>
              <a:t>사항</a:t>
            </a:r>
          </a:p>
        </p:txBody>
      </p:sp>
      <p:pic>
        <p:nvPicPr>
          <p:cNvPr id="80899" name="그림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628775"/>
            <a:ext cx="4103687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4331012-BFB3-4034-A064-2D6F8D42F602}"/>
              </a:ext>
            </a:extLst>
          </p:cNvPr>
          <p:cNvSpPr/>
          <p:nvPr/>
        </p:nvSpPr>
        <p:spPr>
          <a:xfrm>
            <a:off x="2700338" y="4652963"/>
            <a:ext cx="935037" cy="863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0901" name="그림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9338" y="1628775"/>
            <a:ext cx="3763962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B556EF5-F22E-4F6D-A4E4-DF7CA132B8BC}"/>
              </a:ext>
            </a:extLst>
          </p:cNvPr>
          <p:cNvSpPr/>
          <p:nvPr/>
        </p:nvSpPr>
        <p:spPr>
          <a:xfrm>
            <a:off x="6732588" y="2997200"/>
            <a:ext cx="1008062" cy="1295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0903" name="TextBox 7"/>
          <p:cNvSpPr txBox="1">
            <a:spLocks noChangeArrowheads="1"/>
          </p:cNvSpPr>
          <p:nvPr/>
        </p:nvSpPr>
        <p:spPr bwMode="auto">
          <a:xfrm>
            <a:off x="5724525" y="866775"/>
            <a:ext cx="23034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철판 및 와이어 교체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B10C07E-E81A-40B7-A4EF-D56174A7FCF7}"/>
              </a:ext>
            </a:extLst>
          </p:cNvPr>
          <p:cNvCxnSpPr>
            <a:cxnSpLocks/>
            <a:stCxn id="80903" idx="2"/>
            <a:endCxn id="9" idx="0"/>
          </p:cNvCxnSpPr>
          <p:nvPr/>
        </p:nvCxnSpPr>
        <p:spPr>
          <a:xfrm>
            <a:off x="6875463" y="1236663"/>
            <a:ext cx="360362" cy="1760537"/>
          </a:xfrm>
          <a:prstGeom prst="straightConnector1">
            <a:avLst/>
          </a:prstGeom>
          <a:ln w="57150">
            <a:solidFill>
              <a:srgbClr val="ED1B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4E4660F-E041-4BE2-9584-05F37127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- ISSUE </a:t>
            </a:r>
            <a:r>
              <a:rPr>
                <a:solidFill>
                  <a:schemeClr val="tx1"/>
                </a:solidFill>
              </a:rPr>
              <a:t>사항</a:t>
            </a:r>
          </a:p>
        </p:txBody>
      </p:sp>
      <p:sp>
        <p:nvSpPr>
          <p:cNvPr id="37" name="제목 2">
            <a:extLst>
              <a:ext uri="{FF2B5EF4-FFF2-40B4-BE49-F238E27FC236}">
                <a16:creationId xmlns:a16="http://schemas.microsoft.com/office/drawing/2014/main" xmlns="" id="{6670C7D4-F681-4507-AD29-930F07C27645}"/>
              </a:ext>
            </a:extLst>
          </p:cNvPr>
          <p:cNvSpPr txBox="1">
            <a:spLocks/>
          </p:cNvSpPr>
          <p:nvPr/>
        </p:nvSpPr>
        <p:spPr bwMode="auto">
          <a:xfrm>
            <a:off x="457200" y="908050"/>
            <a:ext cx="82296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</a:rPr>
              <a:t>5. </a:t>
            </a:r>
            <a:r>
              <a:rPr sz="2400">
                <a:solidFill>
                  <a:schemeClr val="tx1"/>
                </a:solidFill>
              </a:rPr>
              <a:t>잘못된 배선작업으로 인한 신호 간섭 발생</a:t>
            </a:r>
            <a:r>
              <a:rPr lang="en-US" altLang="ko-KR" sz="2400">
                <a:solidFill>
                  <a:schemeClr val="tx1"/>
                </a:solidFill>
              </a:rPr>
              <a:t>. POWER </a:t>
            </a:r>
            <a:r>
              <a:rPr sz="2400">
                <a:solidFill>
                  <a:schemeClr val="tx1"/>
                </a:solidFill>
              </a:rPr>
              <a:t>라인 </a:t>
            </a:r>
            <a:r>
              <a:rPr sz="2400" err="1">
                <a:solidFill>
                  <a:schemeClr val="tx1"/>
                </a:solidFill>
              </a:rPr>
              <a:t>역전류</a:t>
            </a:r>
            <a:r>
              <a:rPr lang="en-US" altLang="ko-KR" sz="2400">
                <a:solidFill>
                  <a:schemeClr val="tx1"/>
                </a:solidFill>
              </a:rPr>
              <a:t>, </a:t>
            </a:r>
            <a:r>
              <a:rPr sz="2400" err="1">
                <a:solidFill>
                  <a:schemeClr val="tx1"/>
                </a:solidFill>
              </a:rPr>
              <a:t>역전압</a:t>
            </a:r>
            <a:r>
              <a:rPr sz="2400">
                <a:solidFill>
                  <a:schemeClr val="tx1"/>
                </a:solidFill>
              </a:rPr>
              <a:t> 문제로 인한 기기 오동작 문제 발생</a:t>
            </a:r>
            <a:r>
              <a:rPr lang="en-US" altLang="ko-KR" sz="240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• 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디바이스 장치간 신호 불안정한 문제가 발생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. 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의도하지 않게 다른 디바이스가 동작하거나 시나리오대로 동작하지 않음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.</a:t>
            </a: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sz="2400">
              <a:solidFill>
                <a:schemeClr val="tx1"/>
              </a:solidFill>
            </a:endParaRPr>
          </a:p>
        </p:txBody>
      </p:sp>
      <p:sp>
        <p:nvSpPr>
          <p:cNvPr id="81924" name="제목 2"/>
          <p:cNvSpPr txBox="1">
            <a:spLocks/>
          </p:cNvSpPr>
          <p:nvPr/>
        </p:nvSpPr>
        <p:spPr bwMode="auto">
          <a:xfrm>
            <a:off x="465138" y="3136900"/>
            <a:ext cx="822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/>
            <a:r>
              <a:rPr lang="en-US" altLang="ko-KR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- </a:t>
            </a:r>
            <a:r>
              <a:rPr lang="ko-KR" altLang="en-US" sz="3200">
                <a:latin typeface="Tahoma" pitchFamily="34" charset="0"/>
                <a:ea typeface="맑은 고딕" pitchFamily="50" charset="-127"/>
                <a:cs typeface="Tahoma" pitchFamily="34" charset="0"/>
              </a:rPr>
              <a:t>해결 방안</a:t>
            </a: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xmlns="" id="{012269FA-3A08-4844-8018-1A6E7C0AD1FF}"/>
              </a:ext>
            </a:extLst>
          </p:cNvPr>
          <p:cNvSpPr txBox="1">
            <a:spLocks/>
          </p:cNvSpPr>
          <p:nvPr/>
        </p:nvSpPr>
        <p:spPr bwMode="auto">
          <a:xfrm>
            <a:off x="452438" y="4065588"/>
            <a:ext cx="8229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3200" kern="1200" dirty="0">
                <a:solidFill>
                  <a:srgbClr val="FE005E"/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•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 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신호 및 전원 </a:t>
            </a:r>
            <a:r>
              <a:rPr lang="en-US" altLang="ko-KR" sz="2400">
                <a:solidFill>
                  <a:schemeClr val="tx1"/>
                </a:solidFill>
                <a:latin typeface="Bahnschrift SemiLight" panose="020B0502040204020203" pitchFamily="34" charset="0"/>
              </a:rPr>
              <a:t>,GND </a:t>
            </a: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라인 분리하여 배선 작업</a:t>
            </a:r>
            <a:endParaRPr lang="en-US" altLang="ko-KR" sz="2400">
              <a:solidFill>
                <a:schemeClr val="tx1"/>
              </a:solidFill>
              <a:latin typeface="Bahnschrift SemiLight" panose="020B0502040204020203" pitchFamily="34" charset="0"/>
            </a:endParaRPr>
          </a:p>
          <a:p>
            <a:pPr>
              <a:defRPr/>
            </a:pPr>
            <a:r>
              <a:rPr sz="2400">
                <a:solidFill>
                  <a:schemeClr val="tx1"/>
                </a:solidFill>
                <a:latin typeface="Bahnschrift SemiLight" panose="020B0502040204020203" pitchFamily="34" charset="0"/>
              </a:rPr>
              <a:t>  </a:t>
            </a:r>
            <a:endParaRPr lang="en-US" altLang="ko-KR" sz="2400">
              <a:solidFill>
                <a:schemeClr val="tx1"/>
              </a:solidFill>
              <a:latin typeface="Bell MT" panose="02020503060305020303" pitchFamily="18" charset="0"/>
            </a:endParaRPr>
          </a:p>
          <a:p>
            <a:pPr>
              <a:defRPr/>
            </a:pP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• 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각각의 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POWER 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라인에 정류 다이오드를 장착하여 </a:t>
            </a:r>
            <a:r>
              <a:rPr sz="2400" err="1">
                <a:solidFill>
                  <a:schemeClr val="tx1"/>
                </a:solidFill>
                <a:latin typeface="Tw Cen MT" panose="020B0602020104020603" pitchFamily="34" charset="0"/>
              </a:rPr>
              <a:t>역전압</a:t>
            </a:r>
            <a:r>
              <a:rPr lang="en-US" altLang="ko-KR" sz="2400">
                <a:solidFill>
                  <a:schemeClr val="tx1"/>
                </a:solidFill>
                <a:latin typeface="Tw Cen MT" panose="020B0602020104020603" pitchFamily="34" charset="0"/>
              </a:rPr>
              <a:t>, </a:t>
            </a:r>
            <a:r>
              <a:rPr sz="2400" err="1">
                <a:solidFill>
                  <a:schemeClr val="tx1"/>
                </a:solidFill>
                <a:latin typeface="Tw Cen MT" panose="020B0602020104020603" pitchFamily="34" charset="0"/>
              </a:rPr>
              <a:t>역전류</a:t>
            </a:r>
            <a:r>
              <a:rPr sz="2400">
                <a:solidFill>
                  <a:schemeClr val="tx1"/>
                </a:solidFill>
                <a:latin typeface="Tw Cen MT" panose="020B0602020104020603" pitchFamily="34" charset="0"/>
              </a:rPr>
              <a:t> 방지</a:t>
            </a:r>
            <a:endParaRPr lang="en-US" altLang="ko-KR" sz="240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>
              <a:defRPr/>
            </a:pPr>
            <a:endParaRPr lang="en-US" altLang="ko-KR" sz="240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endParaRPr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4E4660F-E041-4BE2-9584-05F37127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- ISSUE </a:t>
            </a:r>
            <a:r>
              <a:rPr>
                <a:solidFill>
                  <a:schemeClr val="tx1"/>
                </a:solidFill>
              </a:rPr>
              <a:t>사항</a:t>
            </a:r>
          </a:p>
        </p:txBody>
      </p:sp>
      <p:pic>
        <p:nvPicPr>
          <p:cNvPr id="82947" name="그림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196975"/>
            <a:ext cx="18002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8" name="그림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7963" y="1179513"/>
            <a:ext cx="1901825" cy="511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그림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875" y="1179513"/>
            <a:ext cx="1820863" cy="512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0" name="그림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57713" y="1179513"/>
            <a:ext cx="1800225" cy="511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F28FC08A-7514-4C7A-BABA-D626BA38437C}"/>
              </a:ext>
            </a:extLst>
          </p:cNvPr>
          <p:cNvSpPr/>
          <p:nvPr/>
        </p:nvSpPr>
        <p:spPr>
          <a:xfrm>
            <a:off x="1331913" y="3429000"/>
            <a:ext cx="503237" cy="7921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B64D6390-0602-4581-8AF4-096A77D871E5}"/>
              </a:ext>
            </a:extLst>
          </p:cNvPr>
          <p:cNvSpPr/>
          <p:nvPr/>
        </p:nvSpPr>
        <p:spPr>
          <a:xfrm>
            <a:off x="2400300" y="2616200"/>
            <a:ext cx="504825" cy="7921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EB52BD5A-9E11-452D-86EE-03480A9C49DC}"/>
              </a:ext>
            </a:extLst>
          </p:cNvPr>
          <p:cNvSpPr/>
          <p:nvPr/>
        </p:nvSpPr>
        <p:spPr>
          <a:xfrm>
            <a:off x="5457825" y="1557338"/>
            <a:ext cx="503238" cy="79216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/>
        </p:nvSpPr>
        <p:spPr>
          <a:xfrm>
            <a:off x="0" y="2228245"/>
            <a:ext cx="9144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ahoma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MCU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ahoma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(RTOS(test), Nested Interrupt)</a:t>
            </a:r>
            <a:endParaRPr sz="48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RTOS test(2차) </a:t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2" name="Google Shape;118;p12"/>
          <p:cNvGrpSpPr/>
          <p:nvPr/>
        </p:nvGrpSpPr>
        <p:grpSpPr>
          <a:xfrm>
            <a:off x="-252536" y="1772816"/>
            <a:ext cx="9144507" cy="1783001"/>
            <a:chOff x="3612620" y="2744750"/>
            <a:chExt cx="6313118" cy="1743776"/>
          </a:xfrm>
        </p:grpSpPr>
        <p:grpSp>
          <p:nvGrpSpPr>
            <p:cNvPr id="3" name="Google Shape;119;p12"/>
            <p:cNvGrpSpPr/>
            <p:nvPr/>
          </p:nvGrpSpPr>
          <p:grpSpPr>
            <a:xfrm>
              <a:off x="3822919" y="2744750"/>
              <a:ext cx="6102819" cy="812715"/>
              <a:chOff x="3606895" y="2744750"/>
              <a:chExt cx="6102819" cy="812715"/>
            </a:xfrm>
          </p:grpSpPr>
          <p:sp>
            <p:nvSpPr>
              <p:cNvPr id="120" name="Google Shape;120;p12"/>
              <p:cNvSpPr txBox="1"/>
              <p:nvPr/>
            </p:nvSpPr>
            <p:spPr>
              <a:xfrm>
                <a:off x="4418196" y="2744750"/>
                <a:ext cx="5291518" cy="8127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0" i="0" u="none" strike="noStrike" cap="none" dirty="0" smtClean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  </a:t>
                </a:r>
                <a:r>
                  <a:rPr lang="en-US" sz="2400" b="0" i="0" u="none" strike="noStrike" cap="none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: </a:t>
                </a:r>
                <a:r>
                  <a:rPr lang="en-US" sz="2400" b="0" i="0" u="none" strike="noStrike" cap="none" dirty="0" err="1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RTOS환경에서</a:t>
                </a:r>
                <a:r>
                  <a:rPr lang="en-US" sz="2400" b="0" i="0" u="none" strike="noStrike" cap="none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</a:t>
                </a:r>
                <a:r>
                  <a:rPr lang="en-US" sz="2400" b="0" i="0" u="none" strike="noStrike" cap="none" dirty="0" err="1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무선</a:t>
                </a:r>
                <a:r>
                  <a:rPr lang="en-US" sz="2400" b="0" i="0" u="none" strike="noStrike" cap="none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0" i="0" u="none" strike="noStrike" cap="none" dirty="0" err="1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송수신을</a:t>
                </a:r>
                <a:r>
                  <a:rPr lang="en-US" sz="2400" b="0" i="0" u="none" strike="noStrike" cap="none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0" i="0" u="none" strike="noStrike" cap="none" dirty="0" err="1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통한</a:t>
                </a:r>
                <a:r>
                  <a:rPr lang="en-US" sz="2400" b="0" i="0" u="none" strike="noStrike" cap="none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0" i="0" u="none" strike="noStrike" cap="none" dirty="0" err="1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차량</a:t>
                </a:r>
                <a:r>
                  <a:rPr lang="en-US" sz="2400" b="0" i="0" u="none" strike="noStrike" cap="none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0" i="0" u="none" strike="noStrike" cap="none" dirty="0" err="1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제어</a:t>
                </a:r>
                <a:endParaRPr sz="24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" name="Google Shape;121;p12"/>
              <p:cNvSpPr txBox="1"/>
              <p:nvPr/>
            </p:nvSpPr>
            <p:spPr>
              <a:xfrm>
                <a:off x="3606895" y="2961194"/>
                <a:ext cx="811301" cy="451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ahoma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목표</a:t>
                </a:r>
                <a:endParaRPr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4" name="Google Shape;122;p12"/>
            <p:cNvGrpSpPr/>
            <p:nvPr/>
          </p:nvGrpSpPr>
          <p:grpSpPr>
            <a:xfrm>
              <a:off x="3612620" y="3477139"/>
              <a:ext cx="5433388" cy="460401"/>
              <a:chOff x="3396596" y="3497570"/>
              <a:chExt cx="5433388" cy="460401"/>
            </a:xfrm>
          </p:grpSpPr>
          <p:sp>
            <p:nvSpPr>
              <p:cNvPr id="123" name="Google Shape;123;p12"/>
              <p:cNvSpPr txBox="1"/>
              <p:nvPr/>
            </p:nvSpPr>
            <p:spPr>
              <a:xfrm>
                <a:off x="5036754" y="3497570"/>
                <a:ext cx="3793230" cy="460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: etPWM, CAP</a:t>
                </a:r>
                <a:endParaRPr sz="24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" name="Google Shape;124;p12"/>
              <p:cNvSpPr txBox="1"/>
              <p:nvPr/>
            </p:nvSpPr>
            <p:spPr>
              <a:xfrm>
                <a:off x="3396596" y="3497570"/>
                <a:ext cx="1747449" cy="451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ahoma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 사용한 기능  </a:t>
                </a:r>
                <a:endParaRPr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25" name="Google Shape;125;p12"/>
            <p:cNvSpPr txBox="1"/>
            <p:nvPr/>
          </p:nvSpPr>
          <p:spPr>
            <a:xfrm>
              <a:off x="3864424" y="4037017"/>
              <a:ext cx="891231" cy="45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ahoma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문제점</a:t>
              </a:r>
              <a:endParaRPr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6" name="Google Shape;126;p12"/>
          <p:cNvSpPr txBox="1"/>
          <p:nvPr/>
        </p:nvSpPr>
        <p:spPr>
          <a:xfrm>
            <a:off x="2123224" y="3060491"/>
            <a:ext cx="5494468" cy="47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후진 미작동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-63697" y="3640397"/>
            <a:ext cx="12909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원인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" name="Google Shape;128;p12"/>
          <p:cNvSpPr txBox="1"/>
          <p:nvPr/>
        </p:nvSpPr>
        <p:spPr>
          <a:xfrm>
            <a:off x="2123221" y="3668341"/>
            <a:ext cx="5494468" cy="47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vTaskDelay 함수의 의도치 않은 동작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2"/>
          <p:cNvSpPr txBox="1"/>
          <p:nvPr/>
        </p:nvSpPr>
        <p:spPr>
          <a:xfrm>
            <a:off x="98406" y="4208324"/>
            <a:ext cx="15927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해결방법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0" name="Google Shape;130;p12"/>
          <p:cNvSpPr txBox="1"/>
          <p:nvPr/>
        </p:nvSpPr>
        <p:spPr>
          <a:xfrm>
            <a:off x="2123221" y="4199232"/>
            <a:ext cx="5494468" cy="47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HET으로 Delay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09C08269-08D3-4E90-9352-4242C621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03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b="1">
                <a:solidFill>
                  <a:schemeClr val="tx1"/>
                </a:solidFill>
              </a:rPr>
              <a:t>시스템 </a:t>
            </a:r>
            <a:r>
              <a:rPr b="1" err="1">
                <a:solidFill>
                  <a:schemeClr val="tx1"/>
                </a:solidFill>
              </a:rPr>
              <a:t>아키텍쳐</a:t>
            </a:r>
            <a:r>
              <a:rPr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- </a:t>
            </a:r>
            <a:r>
              <a:rPr b="1" err="1">
                <a:solidFill>
                  <a:schemeClr val="tx1"/>
                </a:solidFill>
              </a:rPr>
              <a:t>전원부</a:t>
            </a:r>
            <a:endParaRPr lang="en-US" altLang="ko-KR" b="1">
              <a:solidFill>
                <a:schemeClr val="tx1"/>
              </a:solidFill>
            </a:endParaRPr>
          </a:p>
        </p:txBody>
      </p:sp>
      <p:grpSp>
        <p:nvGrpSpPr>
          <p:cNvPr id="16387" name="그룹 1"/>
          <p:cNvGrpSpPr>
            <a:grpSpLocks/>
          </p:cNvGrpSpPr>
          <p:nvPr/>
        </p:nvGrpSpPr>
        <p:grpSpPr bwMode="auto">
          <a:xfrm>
            <a:off x="127000" y="1484313"/>
            <a:ext cx="8851900" cy="4032250"/>
            <a:chOff x="804607" y="1418907"/>
            <a:chExt cx="10582785" cy="4820575"/>
          </a:xfrm>
        </p:grpSpPr>
        <p:sp>
          <p:nvSpPr>
            <p:cNvPr id="5" name="사각형: 둥근 모서리 2">
              <a:extLst>
                <a:ext uri="{FF2B5EF4-FFF2-40B4-BE49-F238E27FC236}">
                  <a16:creationId xmlns:a16="http://schemas.microsoft.com/office/drawing/2014/main" xmlns="" id="{9F445156-FF83-40EB-ACEA-B0B1320B58B9}"/>
                </a:ext>
              </a:extLst>
            </p:cNvPr>
            <p:cNvSpPr/>
            <p:nvPr/>
          </p:nvSpPr>
          <p:spPr>
            <a:xfrm>
              <a:off x="804607" y="1418907"/>
              <a:ext cx="10582785" cy="482057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176F5301-C59E-442F-B638-24043831A449}"/>
                </a:ext>
              </a:extLst>
            </p:cNvPr>
            <p:cNvSpPr/>
            <p:nvPr/>
          </p:nvSpPr>
          <p:spPr>
            <a:xfrm>
              <a:off x="2152128" y="1724463"/>
              <a:ext cx="2006099" cy="71929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/>
                <a:t>Li-Po(3s) – 11.1v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9A63C500-B4FD-4517-B548-8ACEB6305C08}"/>
                </a:ext>
              </a:extLst>
            </p:cNvPr>
            <p:cNvSpPr/>
            <p:nvPr/>
          </p:nvSpPr>
          <p:spPr>
            <a:xfrm>
              <a:off x="8597454" y="1716871"/>
              <a:ext cx="2006099" cy="71929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/>
                <a:t>Li-Po(6s) – 22.2v</a:t>
              </a:r>
              <a:endParaRPr lang="ko-KR" altLang="en-US" sz="12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444FA388-C3F3-4607-8BE5-1EA95B731B07}"/>
                </a:ext>
              </a:extLst>
            </p:cNvPr>
            <p:cNvSpPr/>
            <p:nvPr/>
          </p:nvSpPr>
          <p:spPr>
            <a:xfrm>
              <a:off x="5147041" y="3149759"/>
              <a:ext cx="818003" cy="95272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/>
                <a:t>dc/dc buck</a:t>
              </a:r>
              <a:endParaRPr lang="ko-KR" altLang="en-US" sz="120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2592418C-474E-4F43-971C-E6E56F100831}"/>
                </a:ext>
              </a:extLst>
            </p:cNvPr>
            <p:cNvSpPr/>
            <p:nvPr/>
          </p:nvSpPr>
          <p:spPr>
            <a:xfrm>
              <a:off x="7993916" y="3216184"/>
              <a:ext cx="842675" cy="92995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/>
                <a:t>dc/dc buck</a:t>
              </a:r>
              <a:endParaRPr lang="ko-KR" altLang="en-US" sz="12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2782AF59-D5A4-4A5E-BBE2-7FF82A1DC2CD}"/>
                </a:ext>
              </a:extLst>
            </p:cNvPr>
            <p:cNvSpPr/>
            <p:nvPr/>
          </p:nvSpPr>
          <p:spPr>
            <a:xfrm>
              <a:off x="2732891" y="2982747"/>
              <a:ext cx="909103" cy="88060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/>
                <a:t>ESC</a:t>
              </a:r>
              <a:endParaRPr lang="ko-KR" altLang="en-US" sz="1100" dirty="0"/>
            </a:p>
          </p:txBody>
        </p:sp>
        <p:cxnSp>
          <p:nvCxnSpPr>
            <p:cNvPr id="11" name="연결선: 꺾임 59">
              <a:extLst>
                <a:ext uri="{FF2B5EF4-FFF2-40B4-BE49-F238E27FC236}">
                  <a16:creationId xmlns:a16="http://schemas.microsoft.com/office/drawing/2014/main" xmlns="" id="{0070774C-9146-4A4C-BCA9-39119650921D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rot="16200000" flipH="1">
              <a:off x="2910354" y="2704710"/>
              <a:ext cx="546585" cy="9489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꺾임 64">
              <a:extLst>
                <a:ext uri="{FF2B5EF4-FFF2-40B4-BE49-F238E27FC236}">
                  <a16:creationId xmlns:a16="http://schemas.microsoft.com/office/drawing/2014/main" xmlns="" id="{AF6E386C-BC4A-4912-988E-27C732C33A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09324" y="2683830"/>
              <a:ext cx="713597" cy="21826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41385861-CDB0-4FE3-9605-7FED835FDB32}"/>
                </a:ext>
              </a:extLst>
            </p:cNvPr>
            <p:cNvSpPr/>
            <p:nvPr/>
          </p:nvSpPr>
          <p:spPr>
            <a:xfrm>
              <a:off x="2590547" y="4468774"/>
              <a:ext cx="1193789" cy="120134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/>
                <a:t>BLDC </a:t>
              </a:r>
              <a:r>
                <a:rPr lang="ko-KR" altLang="en-US" sz="1200" dirty="0"/>
                <a:t>모터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0CB37658-B484-4077-9DE7-A71080409216}"/>
                </a:ext>
              </a:extLst>
            </p:cNvPr>
            <p:cNvCxnSpPr>
              <a:cxnSpLocks/>
              <a:stCxn id="10" idx="4"/>
              <a:endCxn id="13" idx="0"/>
            </p:cNvCxnSpPr>
            <p:nvPr/>
          </p:nvCxnSpPr>
          <p:spPr>
            <a:xfrm>
              <a:off x="3188391" y="3863356"/>
              <a:ext cx="0" cy="60541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xmlns="" id="{91D40BED-25D2-42B9-AA43-FAE148E157CD}"/>
                </a:ext>
              </a:extLst>
            </p:cNvPr>
            <p:cNvSpPr/>
            <p:nvPr/>
          </p:nvSpPr>
          <p:spPr>
            <a:xfrm>
              <a:off x="1406247" y="4650969"/>
              <a:ext cx="1282992" cy="954626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50" dirty="0" err="1">
                  <a:solidFill>
                    <a:schemeClr val="bg1"/>
                  </a:solidFill>
                </a:rPr>
                <a:t>서보</a:t>
              </a:r>
              <a:r>
                <a:rPr lang="ko-KR" altLang="en-US" sz="1050" dirty="0">
                  <a:solidFill>
                    <a:schemeClr val="bg1"/>
                  </a:solidFill>
                </a:rPr>
                <a:t> 모터</a:t>
              </a:r>
            </a:p>
          </p:txBody>
        </p:sp>
        <p:cxnSp>
          <p:nvCxnSpPr>
            <p:cNvPr id="16" name="연결선: 꺾임 84">
              <a:extLst>
                <a:ext uri="{FF2B5EF4-FFF2-40B4-BE49-F238E27FC236}">
                  <a16:creationId xmlns:a16="http://schemas.microsoft.com/office/drawing/2014/main" xmlns="" id="{0D678821-657D-49C2-B168-BC312E45C38B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0800000" flipV="1">
              <a:off x="2047743" y="3423052"/>
              <a:ext cx="685147" cy="1227918"/>
            </a:xfrm>
            <a:prstGeom prst="bent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00" name="TextBox 16"/>
            <p:cNvSpPr txBox="1">
              <a:spLocks noChangeArrowheads="1"/>
            </p:cNvSpPr>
            <p:nvPr/>
          </p:nvSpPr>
          <p:spPr bwMode="auto">
            <a:xfrm>
              <a:off x="847122" y="4092636"/>
              <a:ext cx="1209853" cy="331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7.4V/3.5A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6401" name="TextBox 17"/>
            <p:cNvSpPr txBox="1">
              <a:spLocks noChangeArrowheads="1"/>
            </p:cNvSpPr>
            <p:nvPr/>
          </p:nvSpPr>
          <p:spPr bwMode="auto">
            <a:xfrm>
              <a:off x="4198980" y="3214492"/>
              <a:ext cx="1110790" cy="331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5.0V/3A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사각형: 둥근 모서리 99">
              <a:extLst>
                <a:ext uri="{FF2B5EF4-FFF2-40B4-BE49-F238E27FC236}">
                  <a16:creationId xmlns:a16="http://schemas.microsoft.com/office/drawing/2014/main" xmlns="" id="{DFBE35D2-408D-41CE-9B5A-177824F42F63}"/>
                </a:ext>
              </a:extLst>
            </p:cNvPr>
            <p:cNvSpPr/>
            <p:nvPr/>
          </p:nvSpPr>
          <p:spPr>
            <a:xfrm>
              <a:off x="4158227" y="4650969"/>
              <a:ext cx="1495559" cy="100017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</a:rPr>
                <a:t>FPGA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연결선: 꺾임 101">
              <a:extLst>
                <a:ext uri="{FF2B5EF4-FFF2-40B4-BE49-F238E27FC236}">
                  <a16:creationId xmlns:a16="http://schemas.microsoft.com/office/drawing/2014/main" xmlns="" id="{91F9C70F-45A5-481B-BB0E-E8151939C3B0}"/>
                </a:ext>
              </a:extLst>
            </p:cNvPr>
            <p:cNvCxnSpPr>
              <a:cxnSpLocks/>
              <a:stCxn id="8" idx="2"/>
              <a:endCxn id="19" idx="0"/>
            </p:cNvCxnSpPr>
            <p:nvPr/>
          </p:nvCxnSpPr>
          <p:spPr>
            <a:xfrm rot="5400000">
              <a:off x="4957257" y="4051236"/>
              <a:ext cx="548482" cy="65098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108">
              <a:extLst>
                <a:ext uri="{FF2B5EF4-FFF2-40B4-BE49-F238E27FC236}">
                  <a16:creationId xmlns:a16="http://schemas.microsoft.com/office/drawing/2014/main" xmlns="" id="{916D8BA5-F5B4-4689-AEAF-F20D1E976A49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rot="5400000">
              <a:off x="8366868" y="2484548"/>
              <a:ext cx="780022" cy="68325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109">
              <a:extLst>
                <a:ext uri="{FF2B5EF4-FFF2-40B4-BE49-F238E27FC236}">
                  <a16:creationId xmlns:a16="http://schemas.microsoft.com/office/drawing/2014/main" xmlns="" id="{AD31C6E9-9519-48F4-B972-F3FF7B68EFAA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rot="16200000" flipH="1">
              <a:off x="9552117" y="2811939"/>
              <a:ext cx="736371" cy="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xmlns="" id="{03C8235B-D0BF-41FA-BB47-C0AF77A68D29}"/>
                </a:ext>
              </a:extLst>
            </p:cNvPr>
            <p:cNvSpPr/>
            <p:nvPr/>
          </p:nvSpPr>
          <p:spPr>
            <a:xfrm>
              <a:off x="7699740" y="4626297"/>
              <a:ext cx="1398764" cy="1201347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MCU</a:t>
              </a:r>
              <a:endPara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사다리꼴 23">
              <a:extLst>
                <a:ext uri="{FF2B5EF4-FFF2-40B4-BE49-F238E27FC236}">
                  <a16:creationId xmlns:a16="http://schemas.microsoft.com/office/drawing/2014/main" xmlns="" id="{D8F226A6-73D7-43AE-A2F3-A54B2A769654}"/>
                </a:ext>
              </a:extLst>
            </p:cNvPr>
            <p:cNvSpPr/>
            <p:nvPr/>
          </p:nvSpPr>
          <p:spPr>
            <a:xfrm>
              <a:off x="9214278" y="4774331"/>
              <a:ext cx="1427234" cy="905281"/>
            </a:xfrm>
            <a:prstGeom prst="trapezoi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DSP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E5503F25-8542-489D-8C13-B077C3CC6A10}"/>
                </a:ext>
              </a:extLst>
            </p:cNvPr>
            <p:cNvSpPr/>
            <p:nvPr/>
          </p:nvSpPr>
          <p:spPr>
            <a:xfrm>
              <a:off x="9512250" y="3180125"/>
              <a:ext cx="816104" cy="87871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/>
                <a:t>dc/dc buck</a:t>
              </a:r>
              <a:endParaRPr lang="ko-KR" altLang="en-US" sz="1200" dirty="0"/>
            </a:p>
          </p:txBody>
        </p:sp>
        <p:sp>
          <p:nvSpPr>
            <p:cNvPr id="16409" name="TextBox 25"/>
            <p:cNvSpPr txBox="1">
              <a:spLocks noChangeArrowheads="1"/>
            </p:cNvSpPr>
            <p:nvPr/>
          </p:nvSpPr>
          <p:spPr bwMode="auto">
            <a:xfrm>
              <a:off x="7169003" y="3260965"/>
              <a:ext cx="979484" cy="331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12V/1A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16410" name="TextBox 26"/>
            <p:cNvSpPr txBox="1">
              <a:spLocks noChangeArrowheads="1"/>
            </p:cNvSpPr>
            <p:nvPr/>
          </p:nvSpPr>
          <p:spPr bwMode="auto">
            <a:xfrm>
              <a:off x="10359926" y="3226623"/>
              <a:ext cx="1008059" cy="331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12V/5A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28" name="사각형: 둥근 모서리 8">
              <a:extLst>
                <a:ext uri="{FF2B5EF4-FFF2-40B4-BE49-F238E27FC236}">
                  <a16:creationId xmlns:a16="http://schemas.microsoft.com/office/drawing/2014/main" xmlns="" id="{63151CDD-412D-4611-A907-5A2BD4085D1F}"/>
                </a:ext>
              </a:extLst>
            </p:cNvPr>
            <p:cNvSpPr/>
            <p:nvPr/>
          </p:nvSpPr>
          <p:spPr>
            <a:xfrm>
              <a:off x="6168120" y="4740169"/>
              <a:ext cx="1021079" cy="86542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dirty="0" err="1">
                  <a:solidFill>
                    <a:schemeClr val="bg1"/>
                  </a:solidFill>
                </a:rPr>
                <a:t>엔코더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연결선: 꺾임 34">
              <a:extLst>
                <a:ext uri="{FF2B5EF4-FFF2-40B4-BE49-F238E27FC236}">
                  <a16:creationId xmlns:a16="http://schemas.microsoft.com/office/drawing/2014/main" xmlns="" id="{C81AAEAE-8BBC-4E1C-A5CB-22220BC2F0C2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 rot="16200000" flipH="1">
              <a:off x="9566351" y="4412787"/>
              <a:ext cx="715495" cy="7592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35">
              <a:extLst>
                <a:ext uri="{FF2B5EF4-FFF2-40B4-BE49-F238E27FC236}">
                  <a16:creationId xmlns:a16="http://schemas.microsoft.com/office/drawing/2014/main" xmlns="" id="{540491A4-B5C1-42DD-A955-CC8D4E9AEA16}"/>
                </a:ext>
              </a:extLst>
            </p:cNvPr>
            <p:cNvCxnSpPr>
              <a:cxnSpLocks/>
              <a:stCxn id="9" idx="2"/>
              <a:endCxn id="23" idx="0"/>
            </p:cNvCxnSpPr>
            <p:nvPr/>
          </p:nvCxnSpPr>
          <p:spPr>
            <a:xfrm rot="5400000">
              <a:off x="8166634" y="4377676"/>
              <a:ext cx="480160" cy="1708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3">
              <a:extLst>
                <a:ext uri="{FF2B5EF4-FFF2-40B4-BE49-F238E27FC236}">
                  <a16:creationId xmlns:a16="http://schemas.microsoft.com/office/drawing/2014/main" xmlns="" id="{AF6B8014-08A8-4134-B77F-697AA223D0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09576" y="3612838"/>
              <a:ext cx="2338169" cy="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2B4423DD-3824-4B0F-BEE0-3B0E4B809485}"/>
                </a:ext>
              </a:extLst>
            </p:cNvPr>
            <p:cNvSpPr/>
            <p:nvPr/>
          </p:nvSpPr>
          <p:spPr>
            <a:xfrm>
              <a:off x="5257120" y="1716871"/>
              <a:ext cx="2007996" cy="71929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/>
                <a:t>Li-Po(4s) – 14.8v</a:t>
              </a:r>
              <a:endParaRPr lang="ko-KR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RTOS test 코드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395536" y="936753"/>
            <a:ext cx="1175164" cy="46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CAP1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4644604" y="1006991"/>
            <a:ext cx="1175164" cy="46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CAP2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13" descr="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72" y="1553876"/>
            <a:ext cx="4469147" cy="3128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 descr="스크린샷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5219" y="1612911"/>
            <a:ext cx="4344213" cy="2117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RTOS test 코드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45" name="Google Shape;145;p14" descr="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84784"/>
            <a:ext cx="4187404" cy="443711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395536" y="936753"/>
            <a:ext cx="1175164" cy="46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BLDC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4644604" y="1006991"/>
            <a:ext cx="1175164" cy="46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Servo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8" name="Google Shape;148;p14" descr="스크린샷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5463" y="1701929"/>
            <a:ext cx="4420293" cy="414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>
            <a:off x="1259632" y="2492895"/>
            <a:ext cx="2664296" cy="1742551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1585298" y="2902184"/>
            <a:ext cx="697044" cy="144016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1585298" y="3164904"/>
            <a:ext cx="697044" cy="144016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1585298" y="3426849"/>
            <a:ext cx="697044" cy="144016"/>
          </a:xfrm>
          <a:prstGeom prst="rect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2411760" y="2974192"/>
            <a:ext cx="576064" cy="526816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2904835" y="3036856"/>
            <a:ext cx="117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vTaskDelay()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-US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-&gt; HET</a:t>
            </a:r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HET (2차)</a:t>
            </a:r>
            <a:endParaRPr/>
          </a:p>
        </p:txBody>
      </p:sp>
      <p:grpSp>
        <p:nvGrpSpPr>
          <p:cNvPr id="2" name="Google Shape;160;p15"/>
          <p:cNvGrpSpPr/>
          <p:nvPr/>
        </p:nvGrpSpPr>
        <p:grpSpPr>
          <a:xfrm>
            <a:off x="-90357" y="1957481"/>
            <a:ext cx="8982328" cy="1598335"/>
            <a:chOff x="3724584" y="2925353"/>
            <a:chExt cx="6201154" cy="1563173"/>
          </a:xfrm>
        </p:grpSpPr>
        <p:grpSp>
          <p:nvGrpSpPr>
            <p:cNvPr id="3" name="Google Shape;161;p15"/>
            <p:cNvGrpSpPr/>
            <p:nvPr/>
          </p:nvGrpSpPr>
          <p:grpSpPr>
            <a:xfrm>
              <a:off x="3822919" y="2925353"/>
              <a:ext cx="6102819" cy="487349"/>
              <a:chOff x="3606895" y="2925353"/>
              <a:chExt cx="6102819" cy="487349"/>
            </a:xfrm>
          </p:grpSpPr>
          <p:sp>
            <p:nvSpPr>
              <p:cNvPr id="162" name="Google Shape;162;p15"/>
              <p:cNvSpPr txBox="1"/>
              <p:nvPr/>
            </p:nvSpPr>
            <p:spPr>
              <a:xfrm>
                <a:off x="4418196" y="2925353"/>
                <a:ext cx="5291518" cy="451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dirty="0" smtClean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   </a:t>
                </a:r>
                <a:r>
                  <a:rPr lang="en-US" sz="2400" b="0" i="0" u="none" strike="noStrike" cap="none" dirty="0" smtClean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</a:t>
                </a:r>
                <a:r>
                  <a:rPr lang="en-US" sz="2400" b="0" i="0" u="none" strike="noStrike" cap="none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: </a:t>
                </a:r>
                <a:r>
                  <a:rPr lang="en-US" sz="2400" b="0" i="0" u="none" strike="noStrike" cap="none" dirty="0" err="1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vTaskDelay를</a:t>
                </a:r>
                <a:r>
                  <a:rPr lang="en-US" sz="2400" b="0" i="0" u="none" strike="noStrike" cap="none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0" i="0" u="none" strike="noStrike" cap="none" dirty="0" err="1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대신</a:t>
                </a:r>
                <a:r>
                  <a:rPr lang="en-US" sz="2400" b="0" i="0" u="none" strike="noStrike" cap="none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0" i="0" u="none" strike="noStrike" cap="none" dirty="0" err="1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하기위한</a:t>
                </a:r>
                <a:r>
                  <a:rPr lang="en-US" sz="2400" b="0" i="0" u="none" strike="noStrike" cap="none" dirty="0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2400" b="0" i="0" u="none" strike="noStrike" cap="none" dirty="0" err="1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타이머</a:t>
                </a:r>
                <a:endParaRPr sz="24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" name="Google Shape;163;p15"/>
              <p:cNvSpPr txBox="1"/>
              <p:nvPr/>
            </p:nvSpPr>
            <p:spPr>
              <a:xfrm>
                <a:off x="3606895" y="2961194"/>
                <a:ext cx="811301" cy="451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ahoma"/>
                  <a:buNone/>
                </a:pPr>
                <a:r>
                  <a:rPr lang="en-US" sz="2400" b="1" i="0" u="none" strike="noStrike" cap="none" dirty="0" err="1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목표</a:t>
                </a:r>
                <a:endParaRPr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4" name="Google Shape;164;p15"/>
            <p:cNvGrpSpPr/>
            <p:nvPr/>
          </p:nvGrpSpPr>
          <p:grpSpPr>
            <a:xfrm>
              <a:off x="3724584" y="3477139"/>
              <a:ext cx="5321424" cy="464959"/>
              <a:chOff x="3508560" y="3497570"/>
              <a:chExt cx="5321424" cy="464959"/>
            </a:xfrm>
          </p:grpSpPr>
          <p:sp>
            <p:nvSpPr>
              <p:cNvPr id="165" name="Google Shape;165;p15"/>
              <p:cNvSpPr txBox="1"/>
              <p:nvPr/>
            </p:nvSpPr>
            <p:spPr>
              <a:xfrm>
                <a:off x="5036754" y="3497570"/>
                <a:ext cx="3793230" cy="460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: CNT</a:t>
                </a:r>
                <a:endParaRPr sz="24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" name="Google Shape;166;p15"/>
              <p:cNvSpPr txBox="1"/>
              <p:nvPr/>
            </p:nvSpPr>
            <p:spPr>
              <a:xfrm>
                <a:off x="3508560" y="3511021"/>
                <a:ext cx="1747449" cy="451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ahoma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 사용한 명령어  </a:t>
                </a:r>
                <a:endParaRPr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67" name="Google Shape;167;p15"/>
            <p:cNvSpPr txBox="1"/>
            <p:nvPr/>
          </p:nvSpPr>
          <p:spPr>
            <a:xfrm>
              <a:off x="3864424" y="4037017"/>
              <a:ext cx="891231" cy="45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ahoma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문제점</a:t>
              </a:r>
              <a:endParaRPr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68" name="Google Shape;168;p15"/>
          <p:cNvSpPr txBox="1"/>
          <p:nvPr/>
        </p:nvSpPr>
        <p:spPr>
          <a:xfrm>
            <a:off x="2123224" y="3060491"/>
            <a:ext cx="5494468" cy="47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잘못된 카운트 속도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-63697" y="3640397"/>
            <a:ext cx="12909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원인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2123221" y="3668341"/>
            <a:ext cx="5494468" cy="47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VCLK2 조건 위배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98406" y="4208324"/>
            <a:ext cx="15927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해결방법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2123221" y="4199232"/>
            <a:ext cx="5494468" cy="47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범위에 맞게 재설정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6" descr="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28" y="5162245"/>
            <a:ext cx="8568952" cy="132927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RTOS test 코드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395536" y="936753"/>
            <a:ext cx="18722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Het초기화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457200" y="4541125"/>
            <a:ext cx="19436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딜레이 함수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1" name="Google Shape;181;p16" descr="스크린샷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282" y="1635966"/>
            <a:ext cx="5240965" cy="208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CAN Test (2차)</a:t>
            </a:r>
            <a:endParaRPr/>
          </a:p>
        </p:txBody>
      </p:sp>
      <p:grpSp>
        <p:nvGrpSpPr>
          <p:cNvPr id="2" name="Google Shape;187;p17"/>
          <p:cNvGrpSpPr/>
          <p:nvPr/>
        </p:nvGrpSpPr>
        <p:grpSpPr>
          <a:xfrm>
            <a:off x="-180528" y="1957481"/>
            <a:ext cx="9072500" cy="1598335"/>
            <a:chOff x="3662332" y="2925353"/>
            <a:chExt cx="6263406" cy="1563173"/>
          </a:xfrm>
        </p:grpSpPr>
        <p:grpSp>
          <p:nvGrpSpPr>
            <p:cNvPr id="3" name="Google Shape;188;p17"/>
            <p:cNvGrpSpPr/>
            <p:nvPr/>
          </p:nvGrpSpPr>
          <p:grpSpPr>
            <a:xfrm>
              <a:off x="3822919" y="2925353"/>
              <a:ext cx="6102819" cy="487349"/>
              <a:chOff x="3606895" y="2925353"/>
              <a:chExt cx="6102819" cy="487349"/>
            </a:xfrm>
          </p:grpSpPr>
          <p:sp>
            <p:nvSpPr>
              <p:cNvPr id="189" name="Google Shape;189;p17"/>
              <p:cNvSpPr txBox="1"/>
              <p:nvPr/>
            </p:nvSpPr>
            <p:spPr>
              <a:xfrm>
                <a:off x="4418196" y="2925353"/>
                <a:ext cx="5291518" cy="451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	: 다수의 인터럽트 상황에서 CAN통신 검증</a:t>
                </a:r>
                <a:endParaRPr sz="24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" name="Google Shape;190;p17"/>
              <p:cNvSpPr txBox="1"/>
              <p:nvPr/>
            </p:nvSpPr>
            <p:spPr>
              <a:xfrm>
                <a:off x="3606895" y="2961194"/>
                <a:ext cx="811301" cy="451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ahoma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목표</a:t>
                </a:r>
                <a:endParaRPr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4" name="Google Shape;191;p17"/>
            <p:cNvGrpSpPr/>
            <p:nvPr/>
          </p:nvGrpSpPr>
          <p:grpSpPr>
            <a:xfrm>
              <a:off x="3662332" y="3481585"/>
              <a:ext cx="6164332" cy="452869"/>
              <a:chOff x="3446308" y="3502016"/>
              <a:chExt cx="6164332" cy="452869"/>
            </a:xfrm>
          </p:grpSpPr>
          <p:sp>
            <p:nvSpPr>
              <p:cNvPr id="192" name="Google Shape;192;p17"/>
              <p:cNvSpPr txBox="1"/>
              <p:nvPr/>
            </p:nvSpPr>
            <p:spPr>
              <a:xfrm>
                <a:off x="5036754" y="3502016"/>
                <a:ext cx="4573886" cy="451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: USB2CAN 프로그램을 통한 상호 통신</a:t>
                </a:r>
                <a:endParaRPr sz="24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3" name="Google Shape;193;p17"/>
              <p:cNvSpPr txBox="1"/>
              <p:nvPr/>
            </p:nvSpPr>
            <p:spPr>
              <a:xfrm>
                <a:off x="3446308" y="3503377"/>
                <a:ext cx="1747449" cy="451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ahoma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테스트 방법  </a:t>
                </a:r>
                <a:endParaRPr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194" name="Google Shape;194;p17"/>
            <p:cNvSpPr txBox="1"/>
            <p:nvPr/>
          </p:nvSpPr>
          <p:spPr>
            <a:xfrm>
              <a:off x="3864424" y="4037017"/>
              <a:ext cx="891231" cy="45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ahoma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문제점</a:t>
              </a:r>
              <a:endParaRPr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95" name="Google Shape;195;p17"/>
          <p:cNvSpPr txBox="1"/>
          <p:nvPr/>
        </p:nvSpPr>
        <p:spPr>
          <a:xfrm>
            <a:off x="2123224" y="3065037"/>
            <a:ext cx="61211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1만번 정도의 통신시 20~30번 정도 누락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-63697" y="3640397"/>
            <a:ext cx="12909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원인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2123220" y="3672887"/>
            <a:ext cx="66972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CAP 인터럽트 도중 CAN인터럽트 처리 불가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98406" y="4208324"/>
            <a:ext cx="15927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해결방법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2123221" y="4199232"/>
            <a:ext cx="5494468" cy="47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Nested Interrupt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CAN test 결과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395536" y="936753"/>
            <a:ext cx="30963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10ms, 15ms, 20ms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6" name="Google Shape;206;p18" descr="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489053"/>
            <a:ext cx="2600722" cy="50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 descr="스크린샷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7922" y="1502361"/>
            <a:ext cx="2600721" cy="50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 descr="스크린샷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8643" y="1502361"/>
            <a:ext cx="2625797" cy="506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/>
          <p:nvPr/>
        </p:nvSpPr>
        <p:spPr>
          <a:xfrm>
            <a:off x="2339752" y="4725144"/>
            <a:ext cx="252983" cy="216024"/>
          </a:xfrm>
          <a:prstGeom prst="rect">
            <a:avLst/>
          </a:prstGeom>
          <a:noFill/>
          <a:ln w="25400" cap="flat" cmpd="sng">
            <a:solidFill>
              <a:srgbClr val="ED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highlight>
                <a:srgbClr val="FFFF00"/>
              </a:highlight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7837556" y="2584987"/>
            <a:ext cx="334844" cy="123933"/>
          </a:xfrm>
          <a:prstGeom prst="rect">
            <a:avLst/>
          </a:prstGeom>
          <a:noFill/>
          <a:ln w="25400" cap="flat" cmpd="sng">
            <a:solidFill>
              <a:srgbClr val="ED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highlight>
                <a:srgbClr val="FFFF00"/>
              </a:highlight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5217571" y="2564904"/>
            <a:ext cx="297187" cy="144016"/>
          </a:xfrm>
          <a:prstGeom prst="rect">
            <a:avLst/>
          </a:prstGeom>
          <a:noFill/>
          <a:ln w="25400" cap="flat" cmpd="sng">
            <a:solidFill>
              <a:srgbClr val="ED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highlight>
                <a:srgbClr val="FFFF00"/>
              </a:highlight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2618643" y="2564904"/>
            <a:ext cx="252983" cy="144016"/>
          </a:xfrm>
          <a:prstGeom prst="rect">
            <a:avLst/>
          </a:prstGeom>
          <a:noFill/>
          <a:ln w="25400" cap="flat" cmpd="sng">
            <a:solidFill>
              <a:srgbClr val="ED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highlight>
                <a:srgbClr val="FFFF00"/>
              </a:highlight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7579361" y="4745385"/>
            <a:ext cx="252983" cy="216024"/>
          </a:xfrm>
          <a:prstGeom prst="rect">
            <a:avLst/>
          </a:prstGeom>
          <a:noFill/>
          <a:ln w="25400" cap="flat" cmpd="sng">
            <a:solidFill>
              <a:srgbClr val="ED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highlight>
                <a:srgbClr val="FFFF00"/>
              </a:highlight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4922177" y="4769532"/>
            <a:ext cx="252983" cy="216024"/>
          </a:xfrm>
          <a:prstGeom prst="rect">
            <a:avLst/>
          </a:prstGeom>
          <a:noFill/>
          <a:ln w="25400" cap="flat" cmpd="sng">
            <a:solidFill>
              <a:srgbClr val="ED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highlight>
                <a:srgbClr val="FFFF00"/>
              </a:highlight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Nested Interrupt (3차)</a:t>
            </a:r>
            <a:endParaRPr/>
          </a:p>
        </p:txBody>
      </p:sp>
      <p:grpSp>
        <p:nvGrpSpPr>
          <p:cNvPr id="2" name="Google Shape;220;p19"/>
          <p:cNvGrpSpPr/>
          <p:nvPr/>
        </p:nvGrpSpPr>
        <p:grpSpPr>
          <a:xfrm>
            <a:off x="-324545" y="1957481"/>
            <a:ext cx="9216517" cy="1598335"/>
            <a:chOff x="3562907" y="2925353"/>
            <a:chExt cx="6362831" cy="1563173"/>
          </a:xfrm>
        </p:grpSpPr>
        <p:grpSp>
          <p:nvGrpSpPr>
            <p:cNvPr id="3" name="Google Shape;221;p19"/>
            <p:cNvGrpSpPr/>
            <p:nvPr/>
          </p:nvGrpSpPr>
          <p:grpSpPr>
            <a:xfrm>
              <a:off x="3822919" y="2925353"/>
              <a:ext cx="6102819" cy="487349"/>
              <a:chOff x="3606895" y="2925353"/>
              <a:chExt cx="6102819" cy="487349"/>
            </a:xfrm>
          </p:grpSpPr>
          <p:sp>
            <p:nvSpPr>
              <p:cNvPr id="222" name="Google Shape;222;p19"/>
              <p:cNvSpPr txBox="1"/>
              <p:nvPr/>
            </p:nvSpPr>
            <p:spPr>
              <a:xfrm>
                <a:off x="4418196" y="2925353"/>
                <a:ext cx="5291518" cy="451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	: 인터럽트 도중 더 시급한 인터럽트 처리.</a:t>
                </a:r>
                <a:endParaRPr sz="24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3" name="Google Shape;223;p19"/>
              <p:cNvSpPr txBox="1"/>
              <p:nvPr/>
            </p:nvSpPr>
            <p:spPr>
              <a:xfrm>
                <a:off x="3606895" y="2961194"/>
                <a:ext cx="811301" cy="451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ahoma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목표</a:t>
                </a:r>
                <a:endParaRPr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4" name="Google Shape;224;p19"/>
            <p:cNvGrpSpPr/>
            <p:nvPr/>
          </p:nvGrpSpPr>
          <p:grpSpPr>
            <a:xfrm>
              <a:off x="3562907" y="3481585"/>
              <a:ext cx="6263757" cy="451509"/>
              <a:chOff x="3346883" y="3502016"/>
              <a:chExt cx="6263757" cy="451509"/>
            </a:xfrm>
          </p:grpSpPr>
          <p:sp>
            <p:nvSpPr>
              <p:cNvPr id="225" name="Google Shape;225;p19"/>
              <p:cNvSpPr txBox="1"/>
              <p:nvPr/>
            </p:nvSpPr>
            <p:spPr>
              <a:xfrm>
                <a:off x="5036754" y="3502016"/>
                <a:ext cx="4573886" cy="451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>
                    <a:solidFill>
                      <a:srgbClr val="7F7F7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: TI RTOS 예제를 FreeRTOS에 이식</a:t>
                </a:r>
                <a:endParaRPr sz="24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6" name="Google Shape;226;p19"/>
              <p:cNvSpPr txBox="1"/>
              <p:nvPr/>
            </p:nvSpPr>
            <p:spPr>
              <a:xfrm>
                <a:off x="3346883" y="3502016"/>
                <a:ext cx="1747449" cy="451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Tahoma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구현 방법</a:t>
                </a:r>
                <a:endParaRPr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227" name="Google Shape;227;p19"/>
            <p:cNvSpPr txBox="1"/>
            <p:nvPr/>
          </p:nvSpPr>
          <p:spPr>
            <a:xfrm>
              <a:off x="3864424" y="4037017"/>
              <a:ext cx="891231" cy="451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ahoma"/>
                <a:buNone/>
              </a:pPr>
              <a:r>
                <a:rPr lang="en-US" sz="2400" b="1" i="0" u="none" strike="noStrike" cap="non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문제점</a:t>
              </a:r>
              <a:endParaRPr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28" name="Google Shape;228;p19"/>
          <p:cNvSpPr txBox="1"/>
          <p:nvPr/>
        </p:nvSpPr>
        <p:spPr>
          <a:xfrm>
            <a:off x="2123224" y="3065037"/>
            <a:ext cx="61211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Phantom Interrupt, RTOS 코드와 충돌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-63697" y="3640397"/>
            <a:ext cx="12909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원인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2123220" y="3672887"/>
            <a:ext cx="61931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인터럽트 채널을 닫을 때 생기는 딜레이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2127398" y="4134552"/>
            <a:ext cx="701660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Context Switching과 TI예제간 서로 다른 동작 모드(IRQ mode, System mode )로 인한 스택 문제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88089" y="5085184"/>
            <a:ext cx="15927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해결방법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2123220" y="5085183"/>
            <a:ext cx="72013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인터럽트 채널을 닫고 그 레지스터를 다시 읽기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2123220" y="5546848"/>
            <a:ext cx="720130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ASM 핸들러 에서 RTI(Contex Switching) 별도 처리</a:t>
            </a:r>
            <a:endParaRPr sz="24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0" descr="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036" y="1916832"/>
            <a:ext cx="3801005" cy="329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0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Nested Interrupt</a:t>
            </a:r>
            <a:endParaRPr/>
          </a:p>
        </p:txBody>
      </p:sp>
      <p:sp>
        <p:nvSpPr>
          <p:cNvPr id="241" name="Google Shape;241;p20"/>
          <p:cNvSpPr txBox="1"/>
          <p:nvPr/>
        </p:nvSpPr>
        <p:spPr>
          <a:xfrm>
            <a:off x="395536" y="936753"/>
            <a:ext cx="30963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Vector table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2123728" y="4492336"/>
            <a:ext cx="1512168" cy="216024"/>
          </a:xfrm>
          <a:prstGeom prst="rect">
            <a:avLst/>
          </a:prstGeom>
          <a:noFill/>
          <a:ln w="25400" cap="flat" cmpd="sng">
            <a:solidFill>
              <a:srgbClr val="ED1B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6"/>
              </a:solidFill>
              <a:highlight>
                <a:srgbClr val="FFFF00"/>
              </a:highlight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243" name="Google Shape;243;p20"/>
          <p:cNvCxnSpPr/>
          <p:nvPr/>
        </p:nvCxnSpPr>
        <p:spPr>
          <a:xfrm>
            <a:off x="3923928" y="4600348"/>
            <a:ext cx="18002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44" name="Google Shape;244;p20"/>
          <p:cNvSpPr txBox="1"/>
          <p:nvPr/>
        </p:nvSpPr>
        <p:spPr>
          <a:xfrm>
            <a:off x="5590456" y="4369515"/>
            <a:ext cx="30963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IRQ Interrupt 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6075"/>
            <a:ext cx="7775782" cy="49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Nested Interrupt</a:t>
            </a:r>
            <a:endParaRPr/>
          </a:p>
        </p:txBody>
      </p:sp>
      <p:sp>
        <p:nvSpPr>
          <p:cNvPr id="251" name="Google Shape;251;p21"/>
          <p:cNvSpPr txBox="1"/>
          <p:nvPr/>
        </p:nvSpPr>
        <p:spPr>
          <a:xfrm>
            <a:off x="395536" y="936753"/>
            <a:ext cx="30963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ASM 핸들러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641250" y="3249675"/>
            <a:ext cx="5660100" cy="1139700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highlight>
                <a:srgbClr val="FF9900"/>
              </a:highlight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3747312" y="1116568"/>
            <a:ext cx="554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예제와 RTOS간 충돌로 인해 별도 처리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(동작모드로 인한 스택 문제)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54" name="Google Shape;254;p21"/>
          <p:cNvCxnSpPr/>
          <p:nvPr/>
        </p:nvCxnSpPr>
        <p:spPr>
          <a:xfrm flipH="1">
            <a:off x="4860175" y="2108475"/>
            <a:ext cx="834900" cy="1049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Nested Interrupt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395536" y="936753"/>
            <a:ext cx="38164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문제점으로 인한 예외 처리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175" y="1811668"/>
            <a:ext cx="665797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2DB5F94D-A57B-4BE2-9CFD-44F03529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03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b="1">
                <a:solidFill>
                  <a:schemeClr val="tx1"/>
                </a:solidFill>
              </a:rPr>
              <a:t>시스템 </a:t>
            </a:r>
            <a:r>
              <a:rPr b="1" err="1">
                <a:solidFill>
                  <a:schemeClr val="tx1"/>
                </a:solidFill>
              </a:rPr>
              <a:t>아키텍쳐</a:t>
            </a:r>
            <a:r>
              <a:rPr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– </a:t>
            </a:r>
            <a:r>
              <a:rPr b="1">
                <a:solidFill>
                  <a:schemeClr val="tx1"/>
                </a:solidFill>
              </a:rPr>
              <a:t>통신 네트워크</a:t>
            </a:r>
            <a:endParaRPr lang="en-US" altLang="ko-KR" b="1">
              <a:solidFill>
                <a:schemeClr val="tx1"/>
              </a:solidFill>
            </a:endParaRPr>
          </a:p>
        </p:txBody>
      </p:sp>
      <p:grpSp>
        <p:nvGrpSpPr>
          <p:cNvPr id="17411" name="그룹 65"/>
          <p:cNvGrpSpPr>
            <a:grpSpLocks/>
          </p:cNvGrpSpPr>
          <p:nvPr/>
        </p:nvGrpSpPr>
        <p:grpSpPr bwMode="auto">
          <a:xfrm>
            <a:off x="179388" y="1506538"/>
            <a:ext cx="8793162" cy="4005262"/>
            <a:chOff x="804489" y="1329144"/>
            <a:chExt cx="10582785" cy="4820575"/>
          </a:xfrm>
        </p:grpSpPr>
        <p:sp>
          <p:nvSpPr>
            <p:cNvPr id="67" name="사각형: 둥근 모서리 2">
              <a:extLst>
                <a:ext uri="{FF2B5EF4-FFF2-40B4-BE49-F238E27FC236}">
                  <a16:creationId xmlns:a16="http://schemas.microsoft.com/office/drawing/2014/main" xmlns="" id="{729EDBA0-7CFB-4A15-9854-A592364D4C01}"/>
                </a:ext>
              </a:extLst>
            </p:cNvPr>
            <p:cNvSpPr/>
            <p:nvPr/>
          </p:nvSpPr>
          <p:spPr>
            <a:xfrm>
              <a:off x="804489" y="1329144"/>
              <a:ext cx="10582785" cy="4820575"/>
            </a:xfrm>
            <a:prstGeom prst="roundRect">
              <a:avLst/>
            </a:prstGeom>
            <a:solidFill>
              <a:srgbClr val="82FFFF">
                <a:lumMod val="20000"/>
                <a:lumOff val="80000"/>
              </a:srgbClr>
            </a:solidFill>
            <a:ln w="158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prstClr val="black"/>
                </a:solidFill>
                <a:latin typeface="Tw Cen MT"/>
                <a:ea typeface="맑은 고딕"/>
              </a:endParaRPr>
            </a:p>
          </p:txBody>
        </p:sp>
        <p:grpSp>
          <p:nvGrpSpPr>
            <p:cNvPr id="17413" name="그룹 67"/>
            <p:cNvGrpSpPr>
              <a:grpSpLocks/>
            </p:cNvGrpSpPr>
            <p:nvPr/>
          </p:nvGrpSpPr>
          <p:grpSpPr bwMode="auto">
            <a:xfrm>
              <a:off x="9277248" y="1873521"/>
              <a:ext cx="1667780" cy="2402350"/>
              <a:chOff x="9188348" y="1873521"/>
              <a:chExt cx="1667780" cy="2402350"/>
            </a:xfrm>
          </p:grpSpPr>
          <p:sp>
            <p:nvSpPr>
              <p:cNvPr id="92" name="사각형: 둥근 모서리 28">
                <a:extLst>
                  <a:ext uri="{FF2B5EF4-FFF2-40B4-BE49-F238E27FC236}">
                    <a16:creationId xmlns:a16="http://schemas.microsoft.com/office/drawing/2014/main" xmlns="" id="{D2388CA9-9B6F-4823-979C-7A060D298BE7}"/>
                  </a:ext>
                </a:extLst>
              </p:cNvPr>
              <p:cNvSpPr/>
              <p:nvPr/>
            </p:nvSpPr>
            <p:spPr>
              <a:xfrm>
                <a:off x="9189077" y="3371631"/>
                <a:ext cx="1667950" cy="903739"/>
              </a:xfrm>
              <a:prstGeom prst="roundRect">
                <a:avLst/>
              </a:prstGeom>
              <a:solidFill>
                <a:srgbClr val="FFC000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600" kern="0" dirty="0">
                    <a:solidFill>
                      <a:prstClr val="black"/>
                    </a:solidFill>
                    <a:latin typeface="Tw Cen MT"/>
                    <a:ea typeface="맑은 고딕"/>
                  </a:rPr>
                  <a:t>FPGA</a:t>
                </a:r>
              </a:p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600" kern="0" dirty="0">
                    <a:solidFill>
                      <a:prstClr val="black"/>
                    </a:solidFill>
                    <a:latin typeface="Tw Cen MT"/>
                    <a:ea typeface="맑은 고딕"/>
                  </a:rPr>
                  <a:t>(</a:t>
                </a:r>
                <a:r>
                  <a:rPr kumimoji="0" lang="en-US" altLang="ko-KR" sz="1600" kern="0" dirty="0" err="1">
                    <a:solidFill>
                      <a:prstClr val="black"/>
                    </a:solidFill>
                    <a:latin typeface="Tw Cen MT"/>
                    <a:ea typeface="맑은 고딕"/>
                  </a:rPr>
                  <a:t>Pmod</a:t>
                </a:r>
                <a:r>
                  <a:rPr kumimoji="0" lang="en-US" altLang="ko-KR" sz="1600" kern="0" dirty="0">
                    <a:solidFill>
                      <a:prstClr val="black"/>
                    </a:solidFill>
                    <a:latin typeface="Tw Cen MT"/>
                    <a:ea typeface="맑은 고딕"/>
                  </a:rPr>
                  <a:t> CAN)</a:t>
                </a:r>
                <a:endParaRPr kumimoji="0" lang="ko-KR" altLang="en-US" sz="1600" kern="0" dirty="0">
                  <a:solidFill>
                    <a:prstClr val="black"/>
                  </a:solidFill>
                  <a:latin typeface="Tw Cen MT"/>
                  <a:ea typeface="맑은 고딕"/>
                </a:endParaRPr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xmlns="" id="{326BA9C3-AB86-42C2-800B-BE175FA81BC7}"/>
                  </a:ext>
                </a:extLst>
              </p:cNvPr>
              <p:cNvSpPr/>
              <p:nvPr/>
            </p:nvSpPr>
            <p:spPr>
              <a:xfrm>
                <a:off x="9383958" y="1873680"/>
                <a:ext cx="1278188" cy="848330"/>
              </a:xfrm>
              <a:prstGeom prst="ellipse">
                <a:avLst/>
              </a:prstGeom>
              <a:solidFill>
                <a:srgbClr val="00B050"/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400" kern="0" dirty="0">
                    <a:solidFill>
                      <a:prstClr val="black"/>
                    </a:solidFill>
                    <a:latin typeface="Tw Cen MT"/>
                    <a:ea typeface="맑은 고딕"/>
                  </a:rPr>
                  <a:t>Garmin Lidar</a:t>
                </a:r>
                <a:endParaRPr kumimoji="0" lang="ko-KR" altLang="en-US" sz="1400" kern="0" dirty="0">
                  <a:solidFill>
                    <a:prstClr val="black"/>
                  </a:solidFill>
                  <a:latin typeface="Tw Cen MT"/>
                  <a:ea typeface="맑은 고딕"/>
                </a:endParaRPr>
              </a:p>
            </p:txBody>
          </p:sp>
          <p:cxnSp>
            <p:nvCxnSpPr>
              <p:cNvPr id="17438" name="직선 화살표 연결선 93"/>
              <p:cNvCxnSpPr>
                <a:cxnSpLocks/>
              </p:cNvCxnSpPr>
              <p:nvPr/>
            </p:nvCxnSpPr>
            <p:spPr bwMode="auto">
              <a:xfrm>
                <a:off x="9962500" y="2772569"/>
                <a:ext cx="0" cy="510391"/>
              </a:xfrm>
              <a:prstGeom prst="straightConnector1">
                <a:avLst/>
              </a:prstGeom>
              <a:noFill/>
              <a:ln w="57150" algn="ctr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7439" name="직선 화살표 연결선 94"/>
              <p:cNvCxnSpPr>
                <a:cxnSpLocks/>
              </p:cNvCxnSpPr>
              <p:nvPr/>
            </p:nvCxnSpPr>
            <p:spPr bwMode="auto">
              <a:xfrm flipV="1">
                <a:off x="10106713" y="2767669"/>
                <a:ext cx="0" cy="498100"/>
              </a:xfrm>
              <a:prstGeom prst="straightConnector1">
                <a:avLst/>
              </a:prstGeom>
              <a:noFill/>
              <a:ln w="57150" algn="ctr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xmlns="" id="{D569265E-95A0-4CB9-B153-51A864173E6C}"/>
                  </a:ext>
                </a:extLst>
              </p:cNvPr>
              <p:cNvSpPr txBox="1"/>
              <p:nvPr/>
            </p:nvSpPr>
            <p:spPr>
              <a:xfrm>
                <a:off x="10167302" y="2811811"/>
                <a:ext cx="603748" cy="368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prstClr val="black"/>
                    </a:solidFill>
                    <a:latin typeface="Tw Cen MT"/>
                    <a:ea typeface="맑은 고딕"/>
                  </a:rPr>
                  <a:t>I2C</a:t>
                </a:r>
                <a:endParaRPr kumimoji="0" lang="ko-KR" altLang="en-US" kern="0" dirty="0">
                  <a:solidFill>
                    <a:prstClr val="black"/>
                  </a:solidFill>
                  <a:latin typeface="Tw Cen MT"/>
                  <a:ea typeface="맑은 고딕"/>
                </a:endParaRPr>
              </a:p>
            </p:txBody>
          </p:sp>
        </p:grpSp>
        <p:grpSp>
          <p:nvGrpSpPr>
            <p:cNvPr id="17414" name="그룹 68"/>
            <p:cNvGrpSpPr>
              <a:grpSpLocks/>
            </p:cNvGrpSpPr>
            <p:nvPr/>
          </p:nvGrpSpPr>
          <p:grpSpPr bwMode="auto">
            <a:xfrm>
              <a:off x="3099865" y="3161716"/>
              <a:ext cx="6357018" cy="1323668"/>
              <a:chOff x="3099865" y="3161716"/>
              <a:chExt cx="6357018" cy="1323668"/>
            </a:xfrm>
          </p:grpSpPr>
          <p:sp>
            <p:nvSpPr>
              <p:cNvPr id="83" name="다이아몬드 82">
                <a:extLst>
                  <a:ext uri="{FF2B5EF4-FFF2-40B4-BE49-F238E27FC236}">
                    <a16:creationId xmlns:a16="http://schemas.microsoft.com/office/drawing/2014/main" xmlns="" id="{C13FBAE2-8AB1-42FE-9AD5-3CED19F924A6}"/>
                  </a:ext>
                </a:extLst>
              </p:cNvPr>
              <p:cNvSpPr/>
              <p:nvPr/>
            </p:nvSpPr>
            <p:spPr>
              <a:xfrm>
                <a:off x="5212231" y="3161458"/>
                <a:ext cx="1767301" cy="1324082"/>
              </a:xfrm>
              <a:prstGeom prst="diamond">
                <a:avLst/>
              </a:prstGeom>
              <a:solidFill>
                <a:srgbClr val="B258D3">
                  <a:lumMod val="40000"/>
                  <a:lumOff val="60000"/>
                </a:srgbClr>
              </a:solidFill>
              <a:ln w="158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kern="0" dirty="0">
                    <a:solidFill>
                      <a:prstClr val="black"/>
                    </a:solidFill>
                    <a:latin typeface="Tw Cen MT"/>
                    <a:ea typeface="맑은 고딕"/>
                  </a:rPr>
                  <a:t>MCU</a:t>
                </a:r>
                <a:endParaRPr kumimoji="0" lang="ko-KR" altLang="en-US" kern="0" dirty="0">
                  <a:solidFill>
                    <a:prstClr val="black"/>
                  </a:solidFill>
                  <a:latin typeface="Tw Cen MT"/>
                  <a:ea typeface="맑은 고딕"/>
                </a:endParaRPr>
              </a:p>
            </p:txBody>
          </p:sp>
          <p:grpSp>
            <p:nvGrpSpPr>
              <p:cNvPr id="17428" name="그룹 83"/>
              <p:cNvGrpSpPr>
                <a:grpSpLocks/>
              </p:cNvGrpSpPr>
              <p:nvPr/>
            </p:nvGrpSpPr>
            <p:grpSpPr bwMode="auto">
              <a:xfrm>
                <a:off x="7182859" y="3732613"/>
                <a:ext cx="2274024" cy="543259"/>
                <a:chOff x="7182859" y="3732613"/>
                <a:chExt cx="2274024" cy="543259"/>
              </a:xfrm>
            </p:grpSpPr>
            <p:cxnSp>
              <p:nvCxnSpPr>
                <p:cNvPr id="17433" name="직선 화살표 연결선 88"/>
                <p:cNvCxnSpPr>
                  <a:cxnSpLocks/>
                </p:cNvCxnSpPr>
                <p:nvPr/>
              </p:nvCxnSpPr>
              <p:spPr bwMode="auto">
                <a:xfrm flipH="1">
                  <a:off x="7182860" y="3732613"/>
                  <a:ext cx="1885121" cy="0"/>
                </a:xfrm>
                <a:prstGeom prst="straightConnector1">
                  <a:avLst/>
                </a:prstGeom>
                <a:noFill/>
                <a:ln w="57150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7434" name="직선 화살표 연결선 89"/>
                <p:cNvCxnSpPr>
                  <a:cxnSpLocks/>
                </p:cNvCxnSpPr>
                <p:nvPr/>
              </p:nvCxnSpPr>
              <p:spPr bwMode="auto">
                <a:xfrm>
                  <a:off x="7182859" y="3867768"/>
                  <a:ext cx="1885122" cy="0"/>
                </a:xfrm>
                <a:prstGeom prst="straightConnector1">
                  <a:avLst/>
                </a:prstGeom>
                <a:noFill/>
                <a:ln w="57150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xmlns="" id="{D3A650A4-D84C-412A-87A0-09CA774C3E3D}"/>
                    </a:ext>
                  </a:extLst>
                </p:cNvPr>
                <p:cNvSpPr txBox="1"/>
                <p:nvPr/>
              </p:nvSpPr>
              <p:spPr>
                <a:xfrm>
                  <a:off x="7848852" y="3906613"/>
                  <a:ext cx="1608721" cy="3687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/>
                <a:p>
                  <a:pPr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kern="0" dirty="0">
                      <a:solidFill>
                        <a:prstClr val="black"/>
                      </a:solidFill>
                      <a:latin typeface="Tw Cen MT"/>
                      <a:ea typeface="맑은 고딕"/>
                    </a:rPr>
                    <a:t>CAN</a:t>
                  </a:r>
                  <a:endParaRPr kumimoji="0" lang="ko-KR" altLang="en-US" kern="0" dirty="0">
                    <a:solidFill>
                      <a:prstClr val="black"/>
                    </a:solidFill>
                    <a:latin typeface="Tw Cen MT"/>
                    <a:ea typeface="맑은 고딕"/>
                  </a:endParaRPr>
                </a:p>
              </p:txBody>
            </p:sp>
          </p:grpSp>
          <p:grpSp>
            <p:nvGrpSpPr>
              <p:cNvPr id="17429" name="그룹 84"/>
              <p:cNvGrpSpPr>
                <a:grpSpLocks/>
              </p:cNvGrpSpPr>
              <p:nvPr/>
            </p:nvGrpSpPr>
            <p:grpSpPr bwMode="auto">
              <a:xfrm>
                <a:off x="3099865" y="3699932"/>
                <a:ext cx="2207554" cy="559703"/>
                <a:chOff x="3099865" y="3699932"/>
                <a:chExt cx="2207554" cy="559703"/>
              </a:xfrm>
            </p:grpSpPr>
            <p:cxnSp>
              <p:nvCxnSpPr>
                <p:cNvPr id="17430" name="직선 화살표 연결선 85"/>
                <p:cNvCxnSpPr>
                  <a:cxnSpLocks/>
                </p:cNvCxnSpPr>
                <p:nvPr/>
              </p:nvCxnSpPr>
              <p:spPr bwMode="auto">
                <a:xfrm flipH="1">
                  <a:off x="3099866" y="3699932"/>
                  <a:ext cx="1885121" cy="0"/>
                </a:xfrm>
                <a:prstGeom prst="straightConnector1">
                  <a:avLst/>
                </a:prstGeom>
                <a:noFill/>
                <a:ln w="57150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7431" name="직선 화살표 연결선 86"/>
                <p:cNvCxnSpPr>
                  <a:cxnSpLocks/>
                </p:cNvCxnSpPr>
                <p:nvPr/>
              </p:nvCxnSpPr>
              <p:spPr bwMode="auto">
                <a:xfrm>
                  <a:off x="3099865" y="3835087"/>
                  <a:ext cx="1885122" cy="0"/>
                </a:xfrm>
                <a:prstGeom prst="straightConnector1">
                  <a:avLst/>
                </a:prstGeom>
                <a:noFill/>
                <a:ln w="57150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xmlns="" id="{1233153B-D03F-477A-A6DB-B6B94BE145A9}"/>
                    </a:ext>
                  </a:extLst>
                </p:cNvPr>
                <p:cNvSpPr txBox="1"/>
                <p:nvPr/>
              </p:nvSpPr>
              <p:spPr>
                <a:xfrm>
                  <a:off x="3695218" y="3891327"/>
                  <a:ext cx="1612542" cy="3687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/>
                <a:p>
                  <a:pPr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kern="0" dirty="0">
                      <a:solidFill>
                        <a:prstClr val="black"/>
                      </a:solidFill>
                      <a:latin typeface="Tw Cen MT"/>
                      <a:ea typeface="맑은 고딕"/>
                    </a:rPr>
                    <a:t>CAN</a:t>
                  </a:r>
                  <a:endParaRPr kumimoji="0" lang="ko-KR" altLang="en-US" kern="0" dirty="0">
                    <a:solidFill>
                      <a:prstClr val="black"/>
                    </a:solidFill>
                    <a:latin typeface="Tw Cen MT"/>
                    <a:ea typeface="맑은 고딕"/>
                  </a:endParaRPr>
                </a:p>
              </p:txBody>
            </p:sp>
          </p:grpSp>
        </p:grpSp>
        <p:grpSp>
          <p:nvGrpSpPr>
            <p:cNvPr id="17415" name="그룹 69"/>
            <p:cNvGrpSpPr>
              <a:grpSpLocks/>
            </p:cNvGrpSpPr>
            <p:nvPr/>
          </p:nvGrpSpPr>
          <p:grpSpPr bwMode="auto">
            <a:xfrm>
              <a:off x="1575470" y="1996823"/>
              <a:ext cx="2262513" cy="3900207"/>
              <a:chOff x="1575470" y="1996823"/>
              <a:chExt cx="2262513" cy="3900207"/>
            </a:xfrm>
          </p:grpSpPr>
          <p:grpSp>
            <p:nvGrpSpPr>
              <p:cNvPr id="17416" name="그룹 70"/>
              <p:cNvGrpSpPr>
                <a:grpSpLocks/>
              </p:cNvGrpSpPr>
              <p:nvPr/>
            </p:nvGrpSpPr>
            <p:grpSpPr bwMode="auto">
              <a:xfrm>
                <a:off x="1652616" y="1996823"/>
                <a:ext cx="2185367" cy="1294349"/>
                <a:chOff x="1652616" y="1996823"/>
                <a:chExt cx="2185367" cy="1294349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A6D3907F-23DD-4E6F-A508-BD2433488602}"/>
                    </a:ext>
                  </a:extLst>
                </p:cNvPr>
                <p:cNvSpPr/>
                <p:nvPr/>
              </p:nvSpPr>
              <p:spPr>
                <a:xfrm>
                  <a:off x="1652793" y="1995961"/>
                  <a:ext cx="1228512" cy="708853"/>
                </a:xfrm>
                <a:prstGeom prst="rect">
                  <a:avLst/>
                </a:prstGeom>
                <a:solidFill>
                  <a:sysClr val="windowText" lastClr="000000">
                    <a:lumMod val="75000"/>
                    <a:lumOff val="25000"/>
                  </a:sysClr>
                </a:solidFill>
                <a:ln w="158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1600" kern="0" dirty="0">
                      <a:solidFill>
                        <a:prstClr val="white"/>
                      </a:solidFill>
                      <a:latin typeface="Tw Cen MT"/>
                      <a:ea typeface="맑은 고딕"/>
                    </a:rPr>
                    <a:t>USB 3.0 CAMERA</a:t>
                  </a:r>
                  <a:endParaRPr kumimoji="0" lang="ko-KR" altLang="en-US" sz="1600" kern="0" dirty="0">
                    <a:solidFill>
                      <a:prstClr val="white"/>
                    </a:solidFill>
                    <a:latin typeface="Tw Cen MT"/>
                    <a:ea typeface="맑은 고딕"/>
                  </a:endParaRPr>
                </a:p>
              </p:txBody>
            </p:sp>
            <p:cxnSp>
              <p:nvCxnSpPr>
                <p:cNvPr id="17424" name="직선 화살표 연결선 79"/>
                <p:cNvCxnSpPr>
                  <a:cxnSpLocks/>
                </p:cNvCxnSpPr>
                <p:nvPr/>
              </p:nvCxnSpPr>
              <p:spPr bwMode="auto">
                <a:xfrm>
                  <a:off x="2219552" y="2772570"/>
                  <a:ext cx="0" cy="515292"/>
                </a:xfrm>
                <a:prstGeom prst="straightConnector1">
                  <a:avLst/>
                </a:prstGeom>
                <a:noFill/>
                <a:ln w="57150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7425" name="직선 화살표 연결선 80"/>
                <p:cNvCxnSpPr>
                  <a:cxnSpLocks/>
                </p:cNvCxnSpPr>
                <p:nvPr/>
              </p:nvCxnSpPr>
              <p:spPr bwMode="auto">
                <a:xfrm flipV="1">
                  <a:off x="2363765" y="2772570"/>
                  <a:ext cx="0" cy="498100"/>
                </a:xfrm>
                <a:prstGeom prst="straightConnector1">
                  <a:avLst/>
                </a:prstGeom>
                <a:noFill/>
                <a:ln w="57150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xmlns="" id="{ACBD3C16-7885-4131-B223-812D7DB7530B}"/>
                    </a:ext>
                  </a:extLst>
                </p:cNvPr>
                <p:cNvSpPr txBox="1"/>
                <p:nvPr/>
              </p:nvSpPr>
              <p:spPr>
                <a:xfrm>
                  <a:off x="2396014" y="2846202"/>
                  <a:ext cx="1442500" cy="4451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/>
                <a:p>
                  <a:pPr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kern="0" dirty="0">
                      <a:solidFill>
                        <a:prstClr val="black"/>
                      </a:solidFill>
                      <a:latin typeface="Tw Cen MT"/>
                      <a:ea typeface="맑은 고딕"/>
                    </a:rPr>
                    <a:t>USB 3.0</a:t>
                  </a:r>
                  <a:endParaRPr kumimoji="0" lang="ko-KR" altLang="en-US" kern="0" dirty="0">
                    <a:solidFill>
                      <a:prstClr val="black"/>
                    </a:solidFill>
                    <a:latin typeface="Tw Cen MT"/>
                    <a:ea typeface="맑은 고딕"/>
                  </a:endParaRPr>
                </a:p>
              </p:txBody>
            </p:sp>
          </p:grpSp>
          <p:grpSp>
            <p:nvGrpSpPr>
              <p:cNvPr id="17417" name="그룹 71"/>
              <p:cNvGrpSpPr>
                <a:grpSpLocks/>
              </p:cNvGrpSpPr>
              <p:nvPr/>
            </p:nvGrpSpPr>
            <p:grpSpPr bwMode="auto">
              <a:xfrm>
                <a:off x="1575470" y="3371227"/>
                <a:ext cx="1743163" cy="2525803"/>
                <a:chOff x="1575470" y="3371227"/>
                <a:chExt cx="1743163" cy="2525803"/>
              </a:xfrm>
            </p:grpSpPr>
            <p:sp>
              <p:nvSpPr>
                <p:cNvPr id="73" name="사다리꼴 72">
                  <a:extLst>
                    <a:ext uri="{FF2B5EF4-FFF2-40B4-BE49-F238E27FC236}">
                      <a16:creationId xmlns:a16="http://schemas.microsoft.com/office/drawing/2014/main" xmlns="" id="{953C53ED-BAAF-4940-9D8B-94DD7526E9F2}"/>
                    </a:ext>
                  </a:extLst>
                </p:cNvPr>
                <p:cNvSpPr/>
                <p:nvPr/>
              </p:nvSpPr>
              <p:spPr>
                <a:xfrm>
                  <a:off x="1576369" y="3371630"/>
                  <a:ext cx="1427214" cy="903739"/>
                </a:xfrm>
                <a:prstGeom prst="trapezoid">
                  <a:avLst/>
                </a:prstGeom>
                <a:solidFill>
                  <a:srgbClr val="FAA93A">
                    <a:lumMod val="40000"/>
                    <a:lumOff val="60000"/>
                  </a:srgbClr>
                </a:solidFill>
                <a:ln w="158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1400" kern="0" dirty="0">
                      <a:solidFill>
                        <a:prstClr val="black"/>
                      </a:solidFill>
                      <a:latin typeface="Tw Cen MT"/>
                      <a:ea typeface="맑은 고딕"/>
                    </a:rPr>
                    <a:t>DSP</a:t>
                  </a:r>
                </a:p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1400" kern="0" dirty="0">
                      <a:solidFill>
                        <a:prstClr val="black"/>
                      </a:solidFill>
                      <a:latin typeface="Tw Cen MT"/>
                      <a:ea typeface="맑은 고딕"/>
                    </a:rPr>
                    <a:t>(</a:t>
                  </a:r>
                  <a:r>
                    <a:rPr kumimoji="0" lang="en-US" altLang="ko-KR" sz="1200" kern="0" dirty="0">
                      <a:solidFill>
                        <a:prstClr val="black"/>
                      </a:solidFill>
                      <a:latin typeface="Tw Cen MT"/>
                      <a:ea typeface="맑은 고딕"/>
                    </a:rPr>
                    <a:t>USB2CAN)</a:t>
                  </a:r>
                  <a:endParaRPr kumimoji="0" lang="ko-KR" altLang="en-US" sz="1400" kern="0" dirty="0">
                    <a:solidFill>
                      <a:prstClr val="black"/>
                    </a:solidFill>
                    <a:latin typeface="Tw Cen MT"/>
                    <a:ea typeface="맑은 고딕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xmlns="" id="{A7BA1232-CC1D-462C-8C63-831B5C0C6ACC}"/>
                    </a:ext>
                  </a:extLst>
                </p:cNvPr>
                <p:cNvSpPr/>
                <p:nvPr/>
              </p:nvSpPr>
              <p:spPr>
                <a:xfrm>
                  <a:off x="1606939" y="5030076"/>
                  <a:ext cx="1396644" cy="867436"/>
                </a:xfrm>
                <a:prstGeom prst="ellipse">
                  <a:avLst/>
                </a:prstGeom>
                <a:solidFill>
                  <a:srgbClr val="82FFFF">
                    <a:lumMod val="50000"/>
                  </a:srgbClr>
                </a:solidFill>
                <a:ln w="158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1400" kern="0" dirty="0">
                      <a:solidFill>
                        <a:prstClr val="black"/>
                      </a:solidFill>
                      <a:latin typeface="Tw Cen MT"/>
                      <a:ea typeface="맑은 고딕"/>
                    </a:rPr>
                    <a:t>Speaker</a:t>
                  </a:r>
                </a:p>
              </p:txBody>
            </p:sp>
            <p:cxnSp>
              <p:nvCxnSpPr>
                <p:cNvPr id="17420" name="직선 화살표 연결선 74"/>
                <p:cNvCxnSpPr>
                  <a:cxnSpLocks/>
                </p:cNvCxnSpPr>
                <p:nvPr/>
              </p:nvCxnSpPr>
              <p:spPr bwMode="auto">
                <a:xfrm>
                  <a:off x="2187541" y="4401094"/>
                  <a:ext cx="0" cy="515292"/>
                </a:xfrm>
                <a:prstGeom prst="straightConnector1">
                  <a:avLst/>
                </a:prstGeom>
                <a:noFill/>
                <a:ln w="57150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cxnSp>
              <p:nvCxnSpPr>
                <p:cNvPr id="17421" name="직선 화살표 연결선 75"/>
                <p:cNvCxnSpPr>
                  <a:cxnSpLocks/>
                </p:cNvCxnSpPr>
                <p:nvPr/>
              </p:nvCxnSpPr>
              <p:spPr bwMode="auto">
                <a:xfrm flipV="1">
                  <a:off x="2331754" y="4401094"/>
                  <a:ext cx="0" cy="498100"/>
                </a:xfrm>
                <a:prstGeom prst="straightConnector1">
                  <a:avLst/>
                </a:prstGeom>
                <a:noFill/>
                <a:ln w="57150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xmlns="" id="{7D132C8D-A6BC-49EC-A2E2-24BEEBBD3B82}"/>
                    </a:ext>
                  </a:extLst>
                </p:cNvPr>
                <p:cNvSpPr txBox="1"/>
                <p:nvPr/>
              </p:nvSpPr>
              <p:spPr>
                <a:xfrm>
                  <a:off x="2363534" y="4475987"/>
                  <a:ext cx="955297" cy="3687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/>
                <a:p>
                  <a:pPr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kern="0" dirty="0">
                      <a:solidFill>
                        <a:prstClr val="black"/>
                      </a:solidFill>
                      <a:latin typeface="Tw Cen MT"/>
                      <a:ea typeface="맑은 고딕"/>
                    </a:rPr>
                    <a:t>UART</a:t>
                  </a:r>
                  <a:endParaRPr kumimoji="0" lang="ko-KR" altLang="en-US" kern="0" dirty="0">
                    <a:solidFill>
                      <a:prstClr val="black"/>
                    </a:solidFill>
                    <a:latin typeface="Tw Cen MT"/>
                    <a:ea typeface="맑은 고딕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Nested Interrupt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395536" y="936753"/>
            <a:ext cx="38164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 핸들러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916832"/>
            <a:ext cx="7506748" cy="10574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 txBox="1"/>
          <p:nvPr/>
        </p:nvSpPr>
        <p:spPr>
          <a:xfrm>
            <a:off x="394150" y="1467668"/>
            <a:ext cx="489793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IRQINDEX를 통해 ISR 함수 포인터의 주소 획득</a:t>
            </a:r>
            <a:endParaRPr sz="15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0" name="Google Shape;27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4437112"/>
            <a:ext cx="6106377" cy="126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 txBox="1"/>
          <p:nvPr/>
        </p:nvSpPr>
        <p:spPr>
          <a:xfrm>
            <a:off x="393397" y="3773350"/>
            <a:ext cx="489793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인터럽트 상태 저장</a:t>
            </a:r>
            <a:endParaRPr sz="15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>
            <a:spLocks noGrp="1"/>
          </p:cNvSpPr>
          <p:nvPr>
            <p:ph type="title"/>
          </p:nvPr>
        </p:nvSpPr>
        <p:spPr>
          <a:xfrm>
            <a:off x="457200" y="210372"/>
            <a:ext cx="82296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Nested Interrupt</a:t>
            </a:r>
            <a:endParaRPr/>
          </a:p>
        </p:txBody>
      </p:sp>
      <p:sp>
        <p:nvSpPr>
          <p:cNvPr id="277" name="Google Shape;277;p24"/>
          <p:cNvSpPr txBox="1"/>
          <p:nvPr/>
        </p:nvSpPr>
        <p:spPr>
          <a:xfrm>
            <a:off x="395536" y="936753"/>
            <a:ext cx="381642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 핸들러</a:t>
            </a:r>
            <a:endParaRPr sz="24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394150" y="1467668"/>
            <a:ext cx="489793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인터럽트 MASK(Phatom interrupt 원인 부분)</a:t>
            </a:r>
            <a:endParaRPr sz="15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2987824" y="3568819"/>
            <a:ext cx="489793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특정 인터럽트 채널 비활성화가 인터럽트 활성화 이전에 끝나는 것을 보장하기 위해 필요</a:t>
            </a:r>
            <a:endParaRPr sz="15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0" name="Google Shape;280;p24" descr="스크린샷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0" y="1906483"/>
            <a:ext cx="9144000" cy="156276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/>
          <p:nvPr/>
        </p:nvSpPr>
        <p:spPr>
          <a:xfrm>
            <a:off x="2123728" y="3284984"/>
            <a:ext cx="1440160" cy="1440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pic>
        <p:nvPicPr>
          <p:cNvPr id="282" name="Google Shape;282;p24" descr="스크린샷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847750"/>
            <a:ext cx="8604448" cy="16519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 txBox="1"/>
          <p:nvPr/>
        </p:nvSpPr>
        <p:spPr>
          <a:xfrm>
            <a:off x="457200" y="4198160"/>
            <a:ext cx="489793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None/>
            </a:pPr>
            <a:r>
              <a:rPr lang="en-US" sz="15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인터럽트 활성화, ISR 호출</a:t>
            </a:r>
            <a:endParaRPr sz="15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143000" y="2597150"/>
            <a:ext cx="6858000" cy="156966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29210" h="16510"/>
            </a:sp3d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4800" b="1" spc="-150">
                <a:solidFill>
                  <a:srgbClr val="FE005E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ea typeface="굴림" pitchFamily="50" charset="-127"/>
              </a:rPr>
              <a:t>DSP</a:t>
            </a:r>
            <a:r>
              <a:rPr lang="ko-KR" altLang="en-US" dirty="0">
                <a:solidFill>
                  <a:schemeClr val="tx1"/>
                </a:solidFill>
                <a:ea typeface="굴림" pitchFamily="50" charset="-127"/>
              </a:rPr>
              <a:t> 차선인식을 위한 영상처리</a:t>
            </a:r>
            <a:endParaRPr lang="ko-KR" altLang="ko-KR" dirty="0">
              <a:solidFill>
                <a:schemeClr val="tx1"/>
              </a:solidFill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목표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A77CE95-DE92-4E05-AC34-5CF37F782A14}"/>
              </a:ext>
            </a:extLst>
          </p:cNvPr>
          <p:cNvSpPr txBox="1"/>
          <p:nvPr/>
        </p:nvSpPr>
        <p:spPr>
          <a:xfrm>
            <a:off x="696036" y="1419367"/>
            <a:ext cx="77996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자신이 있는 차선을 인식한다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좌 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or 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우측에 있는 추가 차선을  인식한다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 -&gt; 2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차선 인식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CAN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통신을 통해 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MCU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에게 추가 차선의 정보를 알려준다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8CA3F46-FC11-4FD0-B613-CD6BAB41D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8269" y="3192652"/>
            <a:ext cx="3380664" cy="33806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25E1ED5-1778-4625-B8F5-C027E895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3192652"/>
            <a:ext cx="3380664" cy="3380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과정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A68DBE-0804-4A19-AE40-108B73D86DE1}"/>
              </a:ext>
            </a:extLst>
          </p:cNvPr>
          <p:cNvSpPr txBox="1"/>
          <p:nvPr/>
        </p:nvSpPr>
        <p:spPr>
          <a:xfrm>
            <a:off x="1547314" y="1774623"/>
            <a:ext cx="3579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화면 잡음 처리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선 후보</a:t>
            </a:r>
            <a:r>
              <a:rPr lang="en-US" altLang="ko-KR" dirty="0"/>
              <a:t>(</a:t>
            </a:r>
            <a:r>
              <a:rPr lang="ko-KR" altLang="en-US" dirty="0"/>
              <a:t>가장자리</a:t>
            </a:r>
            <a:r>
              <a:rPr lang="en-US" altLang="ko-KR" dirty="0"/>
              <a:t>)</a:t>
            </a:r>
            <a:r>
              <a:rPr lang="ko-KR" altLang="en-US" dirty="0"/>
              <a:t> 검출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 필요영역 분리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선분들 값 추출</a:t>
            </a:r>
            <a:r>
              <a:rPr lang="en-US" altLang="ko-KR" dirty="0"/>
              <a:t>(</a:t>
            </a:r>
            <a:r>
              <a:rPr lang="ko-KR" altLang="en-US" dirty="0"/>
              <a:t>선분좌표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5. </a:t>
            </a:r>
            <a:r>
              <a:rPr lang="ko-KR" altLang="en-US" dirty="0">
                <a:solidFill>
                  <a:srgbClr val="FF0000"/>
                </a:solidFill>
              </a:rPr>
              <a:t>기준</a:t>
            </a:r>
            <a:r>
              <a:rPr lang="ko-KR" altLang="en-US" dirty="0"/>
              <a:t>에 따라 선분들 분리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분리된 선분들 하나의 선분으로 나타내기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원본화면에 차선 그리기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B3F035D-E6B6-4E7A-AABC-0D0608A331A5}"/>
              </a:ext>
            </a:extLst>
          </p:cNvPr>
          <p:cNvSpPr txBox="1"/>
          <p:nvPr/>
        </p:nvSpPr>
        <p:spPr>
          <a:xfrm>
            <a:off x="5441017" y="3577198"/>
            <a:ext cx="3053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점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선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3. </a:t>
            </a:r>
            <a:r>
              <a:rPr lang="ko-KR" altLang="en-US" dirty="0">
                <a:solidFill>
                  <a:srgbClr val="00B050"/>
                </a:solidFill>
              </a:rPr>
              <a:t>영역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en-US" altLang="ko-KR" dirty="0"/>
              <a:t>4. </a:t>
            </a:r>
            <a:r>
              <a:rPr lang="ko-KR" altLang="en-US" dirty="0"/>
              <a:t>중간값 이용</a:t>
            </a:r>
            <a:r>
              <a:rPr lang="en-US" altLang="ko-KR" dirty="0"/>
              <a:t>(</a:t>
            </a:r>
            <a:r>
              <a:rPr lang="ko-KR" altLang="en-US" dirty="0"/>
              <a:t>회귀이용 대표 선 추출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5. Perspective</a:t>
            </a:r>
            <a:r>
              <a:rPr lang="ko-KR" altLang="en-US" dirty="0"/>
              <a:t> </a:t>
            </a:r>
            <a:r>
              <a:rPr lang="en-US" altLang="ko-KR" dirty="0"/>
              <a:t>Transform (</a:t>
            </a:r>
            <a:r>
              <a:rPr lang="ko-KR" altLang="en-US" dirty="0"/>
              <a:t>변환행렬</a:t>
            </a:r>
            <a:r>
              <a:rPr lang="en-US" altLang="ko-KR" dirty="0"/>
              <a:t>)</a:t>
            </a:r>
          </a:p>
        </p:txBody>
      </p:sp>
      <p:sp>
        <p:nvSpPr>
          <p:cNvPr id="15" name="왼쪽 중괄호 14">
            <a:extLst>
              <a:ext uri="{FF2B5EF4-FFF2-40B4-BE49-F238E27FC236}">
                <a16:creationId xmlns:a16="http://schemas.microsoft.com/office/drawing/2014/main" xmlns="" id="{55ED72B9-D631-446B-B1ED-A8D790C5A092}"/>
              </a:ext>
            </a:extLst>
          </p:cNvPr>
          <p:cNvSpPr/>
          <p:nvPr/>
        </p:nvSpPr>
        <p:spPr>
          <a:xfrm>
            <a:off x="5288974" y="3715699"/>
            <a:ext cx="158858" cy="1200329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DEA9A1C4-BBD6-426C-A104-B19462FD6BCB}"/>
              </a:ext>
            </a:extLst>
          </p:cNvPr>
          <p:cNvCxnSpPr>
            <a:cxnSpLocks/>
          </p:cNvCxnSpPr>
          <p:nvPr/>
        </p:nvCxnSpPr>
        <p:spPr>
          <a:xfrm flipV="1">
            <a:off x="4429124" y="4315864"/>
            <a:ext cx="859850" cy="4183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37">
            <a:extLst>
              <a:ext uri="{FF2B5EF4-FFF2-40B4-BE49-F238E27FC236}">
                <a16:creationId xmlns:a16="http://schemas.microsoft.com/office/drawing/2014/main" xmlns="" id="{7E4CF14B-6288-4ADB-BA44-C7D0B3C191DF}"/>
              </a:ext>
            </a:extLst>
          </p:cNvPr>
          <p:cNvGrpSpPr/>
          <p:nvPr/>
        </p:nvGrpSpPr>
        <p:grpSpPr>
          <a:xfrm>
            <a:off x="1384779" y="3823855"/>
            <a:ext cx="162535" cy="1092172"/>
            <a:chOff x="1399308" y="3715698"/>
            <a:chExt cx="492270" cy="1200329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221CCF75-5485-4B83-AA6B-17E5151AC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9308" y="3715698"/>
              <a:ext cx="492270" cy="2678"/>
            </a:xfrm>
            <a:prstGeom prst="line">
              <a:avLst/>
            </a:prstGeom>
            <a:ln w="22225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ACF0F828-0F3F-42FB-A261-43195874A6C5}"/>
                </a:ext>
              </a:extLst>
            </p:cNvPr>
            <p:cNvCxnSpPr/>
            <p:nvPr/>
          </p:nvCxnSpPr>
          <p:spPr>
            <a:xfrm>
              <a:off x="1399309" y="3715698"/>
              <a:ext cx="0" cy="1200329"/>
            </a:xfrm>
            <a:prstGeom prst="line">
              <a:avLst/>
            </a:prstGeom>
            <a:ln w="22225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xmlns="" id="{AA9DB2D7-4446-48AC-AA95-C28BA54FF38B}"/>
                </a:ext>
              </a:extLst>
            </p:cNvPr>
            <p:cNvCxnSpPr/>
            <p:nvPr/>
          </p:nvCxnSpPr>
          <p:spPr>
            <a:xfrm>
              <a:off x="1399308" y="4902172"/>
              <a:ext cx="492270" cy="0"/>
            </a:xfrm>
            <a:prstGeom prst="straightConnector1">
              <a:avLst/>
            </a:prstGeom>
            <a:ln w="22225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과정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E71129-20B0-42A3-80B9-F6F23947B04B}"/>
              </a:ext>
            </a:extLst>
          </p:cNvPr>
          <p:cNvSpPr txBox="1"/>
          <p:nvPr/>
        </p:nvSpPr>
        <p:spPr>
          <a:xfrm>
            <a:off x="196496" y="1487924"/>
            <a:ext cx="33883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1. </a:t>
            </a:r>
            <a:r>
              <a:rPr lang="ko-KR" altLang="en-US" dirty="0">
                <a:solidFill>
                  <a:srgbClr val="FF0000"/>
                </a:solidFill>
              </a:rPr>
              <a:t>화면 잡음 처리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선 후보</a:t>
            </a:r>
            <a:r>
              <a:rPr lang="en-US" altLang="ko-KR" dirty="0"/>
              <a:t>(</a:t>
            </a:r>
            <a:r>
              <a:rPr lang="ko-KR" altLang="en-US" dirty="0"/>
              <a:t>가장자리</a:t>
            </a:r>
            <a:r>
              <a:rPr lang="en-US" altLang="ko-KR" dirty="0"/>
              <a:t>)</a:t>
            </a:r>
            <a:r>
              <a:rPr lang="ko-KR" altLang="en-US" dirty="0"/>
              <a:t> 검출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 필요영역 분리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선분들 값 추출</a:t>
            </a:r>
            <a:r>
              <a:rPr lang="en-US" altLang="ko-KR" dirty="0"/>
              <a:t>(</a:t>
            </a:r>
            <a:r>
              <a:rPr lang="ko-KR" altLang="en-US" dirty="0"/>
              <a:t>선분좌표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기준에 따라 선분들 분리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분리된 선분들 하나의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ko-KR" altLang="en-US" dirty="0" smtClean="0"/>
              <a:t>선분으로 </a:t>
            </a:r>
            <a:r>
              <a:rPr lang="ko-KR" altLang="en-US" dirty="0"/>
              <a:t>구하기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원본화면에 차선 그리기</a:t>
            </a:r>
            <a:endParaRPr lang="en-US" altLang="ko-KR" dirty="0"/>
          </a:p>
        </p:txBody>
      </p:sp>
      <p:pic>
        <p:nvPicPr>
          <p:cNvPr id="1026" name="Picture 2" descr="ìí ìì´ì½ì ëí ì´ë¯¸ì§ ê²ìê²°ê³¼">
            <a:extLst>
              <a:ext uri="{FF2B5EF4-FFF2-40B4-BE49-F238E27FC236}">
                <a16:creationId xmlns:a16="http://schemas.microsoft.com/office/drawing/2014/main" xmlns="" id="{C47ACC37-E8E6-4F51-A922-1CF8B3AB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7215" y="4859415"/>
            <a:ext cx="1273561" cy="16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08761A0-4F9E-420D-8FD6-44F727307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4864" y="1483160"/>
            <a:ext cx="35623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43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과정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E71129-20B0-42A3-80B9-F6F23947B04B}"/>
              </a:ext>
            </a:extLst>
          </p:cNvPr>
          <p:cNvSpPr txBox="1"/>
          <p:nvPr/>
        </p:nvSpPr>
        <p:spPr>
          <a:xfrm>
            <a:off x="196496" y="1487924"/>
            <a:ext cx="33883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화면 잡음 처리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ko-KR" altLang="en-US" dirty="0">
                <a:solidFill>
                  <a:srgbClr val="FF0000"/>
                </a:solidFill>
              </a:rPr>
              <a:t>선 후보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가장자리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검출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 필요영역 분리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선분들 값 추출</a:t>
            </a:r>
            <a:r>
              <a:rPr lang="en-US" altLang="ko-KR" dirty="0"/>
              <a:t>(</a:t>
            </a:r>
            <a:r>
              <a:rPr lang="ko-KR" altLang="en-US" dirty="0"/>
              <a:t>선분좌표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기준에 따라 선분들 분리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분리된 선분들 하나의 선분으로 구하기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원본화면에 차선 그리기</a:t>
            </a:r>
            <a:endParaRPr lang="en-US" altLang="ko-KR" dirty="0"/>
          </a:p>
        </p:txBody>
      </p:sp>
      <p:pic>
        <p:nvPicPr>
          <p:cNvPr id="5" name="Picture 2" descr="ìí ìì´ì½ì ëí ì´ë¯¸ì§ ê²ìê²°ê³¼">
            <a:extLst>
              <a:ext uri="{FF2B5EF4-FFF2-40B4-BE49-F238E27FC236}">
                <a16:creationId xmlns:a16="http://schemas.microsoft.com/office/drawing/2014/main" xmlns="" id="{E7626B56-8F40-4E13-B019-2B1A2020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7215" y="4859415"/>
            <a:ext cx="1273561" cy="16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41B0DF9-0F14-487E-B66D-477A45F61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4864" y="1483160"/>
            <a:ext cx="35623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02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과정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E71129-20B0-42A3-80B9-F6F23947B04B}"/>
              </a:ext>
            </a:extLst>
          </p:cNvPr>
          <p:cNvSpPr txBox="1"/>
          <p:nvPr/>
        </p:nvSpPr>
        <p:spPr>
          <a:xfrm>
            <a:off x="196496" y="1487924"/>
            <a:ext cx="33883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화면 잡음 처리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선 후보</a:t>
            </a:r>
            <a:r>
              <a:rPr lang="en-US" altLang="ko-KR" dirty="0"/>
              <a:t>(</a:t>
            </a:r>
            <a:r>
              <a:rPr lang="ko-KR" altLang="en-US" dirty="0"/>
              <a:t>가장자리</a:t>
            </a:r>
            <a:r>
              <a:rPr lang="en-US" altLang="ko-KR" dirty="0"/>
              <a:t>)</a:t>
            </a:r>
            <a:r>
              <a:rPr lang="ko-KR" altLang="en-US" dirty="0"/>
              <a:t> 검출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3.</a:t>
            </a:r>
            <a:r>
              <a:rPr lang="ko-KR" altLang="en-US" dirty="0">
                <a:solidFill>
                  <a:srgbClr val="FF0000"/>
                </a:solidFill>
              </a:rPr>
              <a:t> 필요영역 분리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선분들 값 추출</a:t>
            </a:r>
            <a:r>
              <a:rPr lang="en-US" altLang="ko-KR" dirty="0"/>
              <a:t>(</a:t>
            </a:r>
            <a:r>
              <a:rPr lang="ko-KR" altLang="en-US" dirty="0"/>
              <a:t>선분좌표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기준에 따라 선분들 분리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분리된 선분들 하나의 선분으로 구하기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원본화면에 차선 그리기</a:t>
            </a:r>
            <a:endParaRPr lang="en-US" altLang="ko-KR" dirty="0"/>
          </a:p>
        </p:txBody>
      </p:sp>
      <p:pic>
        <p:nvPicPr>
          <p:cNvPr id="5" name="Picture 2" descr="ìí ìì´ì½ì ëí ì´ë¯¸ì§ ê²ìê²°ê³¼">
            <a:extLst>
              <a:ext uri="{FF2B5EF4-FFF2-40B4-BE49-F238E27FC236}">
                <a16:creationId xmlns:a16="http://schemas.microsoft.com/office/drawing/2014/main" xmlns="" id="{B3AAC599-C877-4716-936B-F5AE4099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7215" y="4859415"/>
            <a:ext cx="1273561" cy="16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A1E6AA3-EA76-4591-926C-75F9A44F3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4864" y="1483160"/>
            <a:ext cx="35623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2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과정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E71129-20B0-42A3-80B9-F6F23947B04B}"/>
              </a:ext>
            </a:extLst>
          </p:cNvPr>
          <p:cNvSpPr txBox="1"/>
          <p:nvPr/>
        </p:nvSpPr>
        <p:spPr>
          <a:xfrm>
            <a:off x="196496" y="1487924"/>
            <a:ext cx="33883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화면 잡음 처리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선 후보</a:t>
            </a:r>
            <a:r>
              <a:rPr lang="en-US" altLang="ko-KR" dirty="0"/>
              <a:t>(</a:t>
            </a:r>
            <a:r>
              <a:rPr lang="ko-KR" altLang="en-US" dirty="0"/>
              <a:t>가장자리</a:t>
            </a:r>
            <a:r>
              <a:rPr lang="en-US" altLang="ko-KR" dirty="0"/>
              <a:t>)</a:t>
            </a:r>
            <a:r>
              <a:rPr lang="ko-KR" altLang="en-US" dirty="0"/>
              <a:t> 검출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 필요영역 분리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ko-KR" altLang="en-US" dirty="0">
                <a:solidFill>
                  <a:srgbClr val="FF0000"/>
                </a:solidFill>
              </a:rPr>
              <a:t>선분들 값 추출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선분좌표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기준에 따라 선분들 분리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분리된 선분들 하나의 선분으로 구하기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원본화면에 차선 그리기</a:t>
            </a:r>
            <a:endParaRPr lang="en-US" altLang="ko-KR" dirty="0"/>
          </a:p>
        </p:txBody>
      </p:sp>
      <p:pic>
        <p:nvPicPr>
          <p:cNvPr id="5" name="Picture 2" descr="ìí ìì´ì½ì ëí ì´ë¯¸ì§ ê²ìê²°ê³¼">
            <a:extLst>
              <a:ext uri="{FF2B5EF4-FFF2-40B4-BE49-F238E27FC236}">
                <a16:creationId xmlns:a16="http://schemas.microsoft.com/office/drawing/2014/main" xmlns="" id="{2379FA05-4646-45C0-BBB1-50874EF2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7215" y="4859415"/>
            <a:ext cx="1273561" cy="16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B3EC0A0-294A-4922-855C-0286B7B68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4864" y="1483160"/>
            <a:ext cx="35623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1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과정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E71129-20B0-42A3-80B9-F6F23947B04B}"/>
              </a:ext>
            </a:extLst>
          </p:cNvPr>
          <p:cNvSpPr txBox="1"/>
          <p:nvPr/>
        </p:nvSpPr>
        <p:spPr>
          <a:xfrm>
            <a:off x="196496" y="1487924"/>
            <a:ext cx="33883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화면 잡음 처리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선 후보</a:t>
            </a:r>
            <a:r>
              <a:rPr lang="en-US" altLang="ko-KR" dirty="0"/>
              <a:t>(</a:t>
            </a:r>
            <a:r>
              <a:rPr lang="ko-KR" altLang="en-US" dirty="0"/>
              <a:t>가장자리</a:t>
            </a:r>
            <a:r>
              <a:rPr lang="en-US" altLang="ko-KR" dirty="0"/>
              <a:t>)</a:t>
            </a:r>
            <a:r>
              <a:rPr lang="ko-KR" altLang="en-US" dirty="0"/>
              <a:t> 검출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 필요영역 분리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선분들 값 추출</a:t>
            </a:r>
            <a:r>
              <a:rPr lang="en-US" altLang="ko-KR" dirty="0"/>
              <a:t>(</a:t>
            </a:r>
            <a:r>
              <a:rPr lang="ko-KR" altLang="en-US" dirty="0"/>
              <a:t>선분좌표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5. </a:t>
            </a:r>
            <a:r>
              <a:rPr lang="ko-KR" altLang="en-US" dirty="0">
                <a:solidFill>
                  <a:srgbClr val="FF0000"/>
                </a:solidFill>
              </a:rPr>
              <a:t>기준에 따라 선분들 분리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분리된 선분들 하나의 선분으로 구하기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원본화면에 차선 그리기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F64AC69-EBAD-43BD-A1E7-0F236923E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34111" y="1487924"/>
            <a:ext cx="4571429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96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EC6E675D-6B0D-48DD-9388-48A679F4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03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b="1">
                <a:solidFill>
                  <a:schemeClr val="tx1"/>
                </a:solidFill>
              </a:rPr>
              <a:t>시스템 </a:t>
            </a:r>
            <a:r>
              <a:rPr b="1" err="1">
                <a:solidFill>
                  <a:schemeClr val="tx1"/>
                </a:solidFill>
              </a:rPr>
              <a:t>아키텍쳐</a:t>
            </a:r>
            <a:r>
              <a:rPr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– </a:t>
            </a:r>
            <a:r>
              <a:rPr lang="en-US" altLang="ko-KR">
                <a:solidFill>
                  <a:schemeClr val="tx1"/>
                </a:solidFill>
              </a:rPr>
              <a:t>MCU</a:t>
            </a:r>
          </a:p>
        </p:txBody>
      </p:sp>
      <p:grpSp>
        <p:nvGrpSpPr>
          <p:cNvPr id="18435" name="그룹 1"/>
          <p:cNvGrpSpPr>
            <a:grpSpLocks/>
          </p:cNvGrpSpPr>
          <p:nvPr/>
        </p:nvGrpSpPr>
        <p:grpSpPr bwMode="auto">
          <a:xfrm>
            <a:off x="200025" y="1341438"/>
            <a:ext cx="8764588" cy="3887787"/>
            <a:chOff x="803018" y="1418907"/>
            <a:chExt cx="10582785" cy="4694800"/>
          </a:xfrm>
        </p:grpSpPr>
        <p:sp>
          <p:nvSpPr>
            <p:cNvPr id="98" name="사각형: 둥근 모서리 2">
              <a:extLst>
                <a:ext uri="{FF2B5EF4-FFF2-40B4-BE49-F238E27FC236}">
                  <a16:creationId xmlns:a16="http://schemas.microsoft.com/office/drawing/2014/main" xmlns="" id="{1230B4F9-5915-476F-B5ED-7C91E39B76D7}"/>
                </a:ext>
              </a:extLst>
            </p:cNvPr>
            <p:cNvSpPr/>
            <p:nvPr/>
          </p:nvSpPr>
          <p:spPr>
            <a:xfrm>
              <a:off x="803018" y="1418907"/>
              <a:ext cx="10582785" cy="4694800"/>
            </a:xfrm>
            <a:prstGeom prst="roundRect">
              <a:avLst/>
            </a:prstGeom>
            <a:solidFill>
              <a:srgbClr val="82FFFF">
                <a:lumMod val="20000"/>
                <a:lumOff val="80000"/>
              </a:srgbClr>
            </a:solidFill>
            <a:ln w="158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>
                <a:solidFill>
                  <a:prstClr val="white"/>
                </a:solidFill>
                <a:latin typeface="Tw Cen MT"/>
                <a:ea typeface="맑은 고딕"/>
              </a:endParaRPr>
            </a:p>
          </p:txBody>
        </p:sp>
        <p:cxnSp>
          <p:nvCxnSpPr>
            <p:cNvPr id="18437" name="직선 화살표 연결선 98"/>
            <p:cNvCxnSpPr>
              <a:cxnSpLocks/>
            </p:cNvCxnSpPr>
            <p:nvPr/>
          </p:nvCxnSpPr>
          <p:spPr bwMode="auto">
            <a:xfrm flipV="1">
              <a:off x="9097759" y="2834446"/>
              <a:ext cx="1949652" cy="1"/>
            </a:xfrm>
            <a:prstGeom prst="straightConnector1">
              <a:avLst/>
            </a:prstGeom>
            <a:noFill/>
            <a:ln w="3810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8438" name="직선 화살표 연결선 99"/>
            <p:cNvCxnSpPr>
              <a:cxnSpLocks/>
            </p:cNvCxnSpPr>
            <p:nvPr/>
          </p:nvCxnSpPr>
          <p:spPr bwMode="auto">
            <a:xfrm rot="10800000" flipV="1">
              <a:off x="9144907" y="4797484"/>
              <a:ext cx="1949652" cy="1"/>
            </a:xfrm>
            <a:prstGeom prst="straightConnector1">
              <a:avLst/>
            </a:prstGeom>
            <a:noFill/>
            <a:ln w="3810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8439" name="TextBox 100"/>
            <p:cNvSpPr txBox="1">
              <a:spLocks noChangeArrowheads="1"/>
            </p:cNvSpPr>
            <p:nvPr/>
          </p:nvSpPr>
          <p:spPr bwMode="auto">
            <a:xfrm>
              <a:off x="9790250" y="3558562"/>
              <a:ext cx="1387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57200" eaLnBrk="1" hangingPunct="1"/>
              <a:r>
                <a:rPr kumimoji="0" lang="en-US" altLang="ko-KR">
                  <a:solidFill>
                    <a:srgbClr val="000000"/>
                  </a:solidFill>
                  <a:latin typeface="Tw Cen MT" pitchFamily="34" charset="0"/>
                  <a:ea typeface="맑은 고딕" pitchFamily="50" charset="-127"/>
                </a:rPr>
                <a:t>CAN</a:t>
              </a:r>
            </a:p>
          </p:txBody>
        </p:sp>
        <p:grpSp>
          <p:nvGrpSpPr>
            <p:cNvPr id="18440" name="그룹 101"/>
            <p:cNvGrpSpPr>
              <a:grpSpLocks/>
            </p:cNvGrpSpPr>
            <p:nvPr/>
          </p:nvGrpSpPr>
          <p:grpSpPr bwMode="auto">
            <a:xfrm>
              <a:off x="1397233" y="1608370"/>
              <a:ext cx="7828308" cy="3991574"/>
              <a:chOff x="1397233" y="1608370"/>
              <a:chExt cx="7828308" cy="3991574"/>
            </a:xfrm>
          </p:grpSpPr>
          <p:grpSp>
            <p:nvGrpSpPr>
              <p:cNvPr id="18441" name="그룹 102"/>
              <p:cNvGrpSpPr>
                <a:grpSpLocks/>
              </p:cNvGrpSpPr>
              <p:nvPr/>
            </p:nvGrpSpPr>
            <p:grpSpPr bwMode="auto">
              <a:xfrm>
                <a:off x="1397233" y="2427264"/>
                <a:ext cx="7828308" cy="3172680"/>
                <a:chOff x="1290139" y="2769326"/>
                <a:chExt cx="6317840" cy="2560514"/>
              </a:xfrm>
            </p:grpSpPr>
            <p:cxnSp>
              <p:nvCxnSpPr>
                <p:cNvPr id="18446" name="직선 화살표 연결선 111"/>
                <p:cNvCxnSpPr>
                  <a:cxnSpLocks/>
                </p:cNvCxnSpPr>
                <p:nvPr/>
              </p:nvCxnSpPr>
              <p:spPr bwMode="auto">
                <a:xfrm flipH="1">
                  <a:off x="3654136" y="4146511"/>
                  <a:ext cx="911714" cy="0"/>
                </a:xfrm>
                <a:prstGeom prst="straightConnector1">
                  <a:avLst/>
                </a:prstGeom>
                <a:noFill/>
                <a:ln w="38100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grpSp>
              <p:nvGrpSpPr>
                <p:cNvPr id="18447" name="그룹 112"/>
                <p:cNvGrpSpPr>
                  <a:grpSpLocks/>
                </p:cNvGrpSpPr>
                <p:nvPr/>
              </p:nvGrpSpPr>
              <p:grpSpPr bwMode="auto">
                <a:xfrm>
                  <a:off x="1290139" y="2769326"/>
                  <a:ext cx="6317840" cy="2560514"/>
                  <a:chOff x="921839" y="2921726"/>
                  <a:chExt cx="6317840" cy="2560514"/>
                </a:xfrm>
              </p:grpSpPr>
              <p:sp>
                <p:nvSpPr>
                  <p:cNvPr id="114" name="다이아몬드 113">
                    <a:extLst>
                      <a:ext uri="{FF2B5EF4-FFF2-40B4-BE49-F238E27FC236}">
                        <a16:creationId xmlns:a16="http://schemas.microsoft.com/office/drawing/2014/main" xmlns="" id="{6BD5202F-0F5F-4FA6-A43E-4915EB66D31C}"/>
                      </a:ext>
                    </a:extLst>
                  </p:cNvPr>
                  <p:cNvSpPr/>
                  <p:nvPr/>
                </p:nvSpPr>
                <p:spPr>
                  <a:xfrm>
                    <a:off x="4383966" y="2921726"/>
                    <a:ext cx="2855713" cy="2263463"/>
                  </a:xfrm>
                  <a:prstGeom prst="diamond">
                    <a:avLst/>
                  </a:prstGeom>
                  <a:solidFill>
                    <a:srgbClr val="B258D3">
                      <a:lumMod val="40000"/>
                      <a:lumOff val="60000"/>
                    </a:srgbClr>
                  </a:solidFill>
                  <a:ln w="158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2000" kern="0" dirty="0">
                        <a:solidFill>
                          <a:prstClr val="black"/>
                        </a:solidFill>
                        <a:latin typeface="Tw Cen MT"/>
                        <a:ea typeface="맑은 고딕"/>
                      </a:rPr>
                      <a:t>MCU</a:t>
                    </a:r>
                  </a:p>
                  <a:p>
                    <a:pPr algn="ctr"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1900" kern="0" dirty="0">
                        <a:solidFill>
                          <a:prstClr val="black"/>
                        </a:solidFill>
                        <a:latin typeface="Tw Cen MT"/>
                        <a:ea typeface="맑은 고딕"/>
                      </a:rPr>
                      <a:t>(</a:t>
                    </a:r>
                    <a:r>
                      <a:rPr kumimoji="0" lang="en-US" altLang="ko-KR" sz="1900" kern="0" dirty="0" err="1">
                        <a:solidFill>
                          <a:prstClr val="black"/>
                        </a:solidFill>
                        <a:latin typeface="Tw Cen MT"/>
                        <a:ea typeface="맑은 고딕"/>
                      </a:rPr>
                      <a:t>FreeRTOS</a:t>
                    </a:r>
                    <a:r>
                      <a:rPr kumimoji="0" lang="en-US" altLang="ko-KR" sz="1900" kern="0" dirty="0">
                        <a:solidFill>
                          <a:prstClr val="black"/>
                        </a:solidFill>
                        <a:latin typeface="Tw Cen MT"/>
                        <a:ea typeface="맑은 고딕"/>
                      </a:rPr>
                      <a:t>)</a:t>
                    </a:r>
                    <a:endParaRPr kumimoji="0" lang="ko-KR" altLang="en-US" sz="1900" kern="0" dirty="0">
                      <a:solidFill>
                        <a:prstClr val="black"/>
                      </a:solidFill>
                      <a:latin typeface="Tw Cen MT"/>
                      <a:ea typeface="맑은 고딕"/>
                    </a:endParaRPr>
                  </a:p>
                </p:txBody>
              </p:sp>
              <p:sp>
                <p:nvSpPr>
                  <p:cNvPr id="115" name="타원 114">
                    <a:extLst>
                      <a:ext uri="{FF2B5EF4-FFF2-40B4-BE49-F238E27FC236}">
                        <a16:creationId xmlns:a16="http://schemas.microsoft.com/office/drawing/2014/main" xmlns="" id="{4180DB3B-CA7B-458A-A685-6D74BBC0A411}"/>
                      </a:ext>
                    </a:extLst>
                  </p:cNvPr>
                  <p:cNvSpPr/>
                  <p:nvPr/>
                </p:nvSpPr>
                <p:spPr>
                  <a:xfrm>
                    <a:off x="2580195" y="2957310"/>
                    <a:ext cx="1180341" cy="550781"/>
                  </a:xfrm>
                  <a:prstGeom prst="ellipse">
                    <a:avLst/>
                  </a:prstGeom>
                  <a:solidFill>
                    <a:srgbClr val="D35940">
                      <a:lumMod val="60000"/>
                      <a:lumOff val="40000"/>
                    </a:srgbClr>
                  </a:solidFill>
                  <a:ln w="158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160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w Cen MT"/>
                        <a:ea typeface="맑은 고딕"/>
                      </a:rPr>
                      <a:t>BLDC</a:t>
                    </a:r>
                    <a:r>
                      <a:rPr kumimoji="0" lang="ko-KR" altLang="en-US" sz="160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w Cen MT"/>
                        <a:ea typeface="맑은 고딕"/>
                      </a:rPr>
                      <a:t> 모터</a:t>
                    </a:r>
                  </a:p>
                </p:txBody>
              </p:sp>
              <p:sp>
                <p:nvSpPr>
                  <p:cNvPr id="116" name="타원 115">
                    <a:extLst>
                      <a:ext uri="{FF2B5EF4-FFF2-40B4-BE49-F238E27FC236}">
                        <a16:creationId xmlns:a16="http://schemas.microsoft.com/office/drawing/2014/main" xmlns="" id="{5CD85586-75DD-42E6-BAF3-8013C349E18D}"/>
                      </a:ext>
                    </a:extLst>
                  </p:cNvPr>
                  <p:cNvSpPr/>
                  <p:nvPr/>
                </p:nvSpPr>
                <p:spPr>
                  <a:xfrm>
                    <a:off x="1990798" y="4931459"/>
                    <a:ext cx="1195810" cy="550781"/>
                  </a:xfrm>
                  <a:prstGeom prst="ellipse">
                    <a:avLst/>
                  </a:prstGeom>
                  <a:solidFill>
                    <a:srgbClr val="D35940">
                      <a:lumMod val="60000"/>
                      <a:lumOff val="40000"/>
                    </a:srgbClr>
                  </a:solidFill>
                  <a:ln w="158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1600" kern="0" dirty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w Cen MT"/>
                        <a:ea typeface="맑은 고딕"/>
                      </a:rPr>
                      <a:t>서보</a:t>
                    </a:r>
                    <a:endParaRPr kumimoji="0" lang="en-US" altLang="ko-KR" sz="16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w Cen MT"/>
                      <a:ea typeface="맑은 고딕"/>
                    </a:endParaRPr>
                  </a:p>
                  <a:p>
                    <a:pPr algn="ctr"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160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w Cen MT"/>
                        <a:ea typeface="맑은 고딕"/>
                      </a:rPr>
                      <a:t>모터</a:t>
                    </a:r>
                    <a:endParaRPr kumimoji="0" lang="ko-KR" altLang="en-US" sz="28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w Cen MT"/>
                      <a:ea typeface="맑은 고딕"/>
                    </a:endParaRPr>
                  </a:p>
                </p:txBody>
              </p:sp>
              <p:cxnSp>
                <p:nvCxnSpPr>
                  <p:cNvPr id="18451" name="직선 화살표 연결선 117"/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3930775" y="3246140"/>
                    <a:ext cx="736573" cy="4202"/>
                  </a:xfrm>
                  <a:prstGeom prst="straightConnector1">
                    <a:avLst/>
                  </a:prstGeom>
                  <a:noFill/>
                  <a:ln w="38100" algn="ctr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</p:spPr>
              </p:cxnSp>
              <p:cxnSp>
                <p:nvCxnSpPr>
                  <p:cNvPr id="18452" name="직선 화살표 연결선 119"/>
                  <p:cNvCxnSpPr>
                    <a:cxnSpLocks/>
                  </p:cNvCxnSpPr>
                  <p:nvPr/>
                </p:nvCxnSpPr>
                <p:spPr bwMode="auto">
                  <a:xfrm flipH="1">
                    <a:off x="3285836" y="5197474"/>
                    <a:ext cx="1792670" cy="0"/>
                  </a:xfrm>
                  <a:prstGeom prst="straightConnector1">
                    <a:avLst/>
                  </a:prstGeom>
                  <a:noFill/>
                  <a:ln w="38100" algn="ctr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</p:spPr>
              </p:cxn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xmlns="" id="{443818AF-97B6-4D0E-A439-DDC1C811A659}"/>
                      </a:ext>
                    </a:extLst>
                  </p:cNvPr>
                  <p:cNvSpPr txBox="1"/>
                  <p:nvPr/>
                </p:nvSpPr>
                <p:spPr>
                  <a:xfrm>
                    <a:off x="4682532" y="5120210"/>
                    <a:ext cx="824536" cy="289315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kern="0" dirty="0">
                        <a:solidFill>
                          <a:prstClr val="black"/>
                        </a:solidFill>
                        <a:latin typeface="Tw Cen MT"/>
                        <a:ea typeface="맑은 고딕"/>
                      </a:rPr>
                      <a:t>PWM</a:t>
                    </a:r>
                    <a:endParaRPr kumimoji="0" lang="ko-KR" altLang="en-US" sz="3600" kern="0" dirty="0">
                      <a:solidFill>
                        <a:prstClr val="black"/>
                      </a:solidFill>
                      <a:latin typeface="Tw Cen MT"/>
                      <a:ea typeface="맑은 고딕"/>
                    </a:endParaRP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xmlns="" id="{1CAF4DFF-6E8C-499C-BD65-F9AC9BA3ECD2}"/>
                      </a:ext>
                    </a:extLst>
                  </p:cNvPr>
                  <p:cNvSpPr txBox="1"/>
                  <p:nvPr/>
                </p:nvSpPr>
                <p:spPr>
                  <a:xfrm>
                    <a:off x="4156561" y="3102741"/>
                    <a:ext cx="891057" cy="287768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kern="0" dirty="0">
                        <a:solidFill>
                          <a:prstClr val="black"/>
                        </a:solidFill>
                        <a:latin typeface="Tw Cen MT"/>
                        <a:ea typeface="맑은 고딕"/>
                      </a:rPr>
                      <a:t>PWM</a:t>
                    </a:r>
                    <a:endParaRPr kumimoji="0" lang="en-US" altLang="ko-KR" sz="3600" kern="0" dirty="0">
                      <a:solidFill>
                        <a:prstClr val="black"/>
                      </a:solidFill>
                      <a:latin typeface="Tw Cen MT"/>
                      <a:ea typeface="맑은 고딕"/>
                    </a:endParaRPr>
                  </a:p>
                </p:txBody>
              </p:sp>
              <p:sp>
                <p:nvSpPr>
                  <p:cNvPr id="124" name="타원 123">
                    <a:extLst>
                      <a:ext uri="{FF2B5EF4-FFF2-40B4-BE49-F238E27FC236}">
                        <a16:creationId xmlns:a16="http://schemas.microsoft.com/office/drawing/2014/main" xmlns="" id="{9BC923F0-C2DA-4065-BA45-F6A898F72081}"/>
                      </a:ext>
                    </a:extLst>
                  </p:cNvPr>
                  <p:cNvSpPr/>
                  <p:nvPr/>
                </p:nvSpPr>
                <p:spPr>
                  <a:xfrm>
                    <a:off x="932668" y="3467865"/>
                    <a:ext cx="1058130" cy="550781"/>
                  </a:xfrm>
                  <a:prstGeom prst="ellipse">
                    <a:avLst/>
                  </a:prstGeom>
                  <a:solidFill>
                    <a:srgbClr val="D35940">
                      <a:lumMod val="60000"/>
                      <a:lumOff val="40000"/>
                    </a:srgbClr>
                  </a:solidFill>
                  <a:ln w="158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140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w Cen MT"/>
                        <a:ea typeface="맑은 고딕"/>
                      </a:rPr>
                      <a:t>디버깅</a:t>
                    </a:r>
                    <a:endParaRPr kumimoji="0" lang="ko-KR" altLang="en-US" sz="20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w Cen MT"/>
                      <a:ea typeface="맑은 고딕"/>
                    </a:endParaRPr>
                  </a:p>
                </p:txBody>
              </p:sp>
              <p:cxnSp>
                <p:nvCxnSpPr>
                  <p:cNvPr id="18456" name="직선 화살표 연결선 124"/>
                  <p:cNvCxnSpPr>
                    <a:cxnSpLocks/>
                  </p:cNvCxnSpPr>
                  <p:nvPr/>
                </p:nvCxnSpPr>
                <p:spPr bwMode="auto">
                  <a:xfrm flipH="1">
                    <a:off x="2121329" y="3767482"/>
                    <a:ext cx="2148936" cy="0"/>
                  </a:xfrm>
                  <a:prstGeom prst="straightConnector1">
                    <a:avLst/>
                  </a:prstGeom>
                  <a:noFill/>
                  <a:ln w="38100" algn="ctr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</p:spPr>
              </p:cxn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xmlns="" id="{B13744E8-854D-43DF-93A9-623B590FC561}"/>
                      </a:ext>
                    </a:extLst>
                  </p:cNvPr>
                  <p:cNvSpPr txBox="1"/>
                  <p:nvPr/>
                </p:nvSpPr>
                <p:spPr>
                  <a:xfrm>
                    <a:off x="3625949" y="3659711"/>
                    <a:ext cx="969953" cy="289315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kern="0" dirty="0">
                        <a:solidFill>
                          <a:prstClr val="black"/>
                        </a:solidFill>
                        <a:latin typeface="Tw Cen MT"/>
                        <a:ea typeface="맑은 고딕"/>
                      </a:rPr>
                      <a:t>SCI</a:t>
                    </a:r>
                    <a:endParaRPr kumimoji="0" lang="en-US" altLang="ko-KR" sz="2800" kern="0" dirty="0">
                      <a:solidFill>
                        <a:prstClr val="black"/>
                      </a:solidFill>
                      <a:latin typeface="Tw Cen MT"/>
                      <a:ea typeface="맑은 고딕"/>
                    </a:endParaRPr>
                  </a:p>
                </p:txBody>
              </p:sp>
              <p:sp>
                <p:nvSpPr>
                  <p:cNvPr id="127" name="타원 126">
                    <a:extLst>
                      <a:ext uri="{FF2B5EF4-FFF2-40B4-BE49-F238E27FC236}">
                        <a16:creationId xmlns:a16="http://schemas.microsoft.com/office/drawing/2014/main" xmlns="" id="{751D0CD0-2C6F-4908-B224-91372A2546AB}"/>
                      </a:ext>
                    </a:extLst>
                  </p:cNvPr>
                  <p:cNvSpPr/>
                  <p:nvPr/>
                </p:nvSpPr>
                <p:spPr>
                  <a:xfrm>
                    <a:off x="1990798" y="4018647"/>
                    <a:ext cx="1146307" cy="550781"/>
                  </a:xfrm>
                  <a:prstGeom prst="ellipse">
                    <a:avLst/>
                  </a:prstGeom>
                  <a:solidFill>
                    <a:srgbClr val="D35940">
                      <a:lumMod val="60000"/>
                      <a:lumOff val="40000"/>
                    </a:srgbClr>
                  </a:solidFill>
                  <a:ln w="158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sz="160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w Cen MT"/>
                        <a:ea typeface="맑은 고딕"/>
                      </a:rPr>
                      <a:t>RF</a:t>
                    </a:r>
                  </a:p>
                  <a:p>
                    <a:pPr algn="ctr"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120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w Cen MT"/>
                        <a:ea typeface="맑은 고딕"/>
                      </a:rPr>
                      <a:t>송수신기</a:t>
                    </a:r>
                    <a:endParaRPr kumimoji="0" lang="ko-KR" altLang="en-US" sz="24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w Cen MT"/>
                      <a:ea typeface="맑은 고딕"/>
                    </a:endParaRPr>
                  </a:p>
                </p:txBody>
              </p:sp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xmlns="" id="{E0C38DAF-B5F7-4674-AC99-A94F51C0932A}"/>
                      </a:ext>
                    </a:extLst>
                  </p:cNvPr>
                  <p:cNvSpPr txBox="1"/>
                  <p:nvPr/>
                </p:nvSpPr>
                <p:spPr>
                  <a:xfrm>
                    <a:off x="3861089" y="4162531"/>
                    <a:ext cx="969953" cy="289314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kern="0" dirty="0" err="1">
                        <a:solidFill>
                          <a:prstClr val="black"/>
                        </a:solidFill>
                        <a:latin typeface="Tw Cen MT"/>
                        <a:ea typeface="맑은 고딕"/>
                      </a:rPr>
                      <a:t>eCAP</a:t>
                    </a:r>
                    <a:endParaRPr kumimoji="0" lang="en-US" altLang="ko-KR" sz="2800" kern="0" dirty="0">
                      <a:solidFill>
                        <a:prstClr val="black"/>
                      </a:solidFill>
                      <a:latin typeface="Tw Cen MT"/>
                      <a:ea typeface="맑은 고딕"/>
                    </a:endParaRPr>
                  </a:p>
                </p:txBody>
              </p:sp>
              <p:sp>
                <p:nvSpPr>
                  <p:cNvPr id="129" name="타원 128">
                    <a:extLst>
                      <a:ext uri="{FF2B5EF4-FFF2-40B4-BE49-F238E27FC236}">
                        <a16:creationId xmlns:a16="http://schemas.microsoft.com/office/drawing/2014/main" xmlns="" id="{B222EF0D-F16D-4E23-8EF8-BDD1399F14A5}"/>
                      </a:ext>
                    </a:extLst>
                  </p:cNvPr>
                  <p:cNvSpPr/>
                  <p:nvPr/>
                </p:nvSpPr>
                <p:spPr>
                  <a:xfrm>
                    <a:off x="921839" y="4498260"/>
                    <a:ext cx="1068959" cy="550781"/>
                  </a:xfrm>
                  <a:prstGeom prst="ellipse">
                    <a:avLst/>
                  </a:prstGeom>
                  <a:solidFill>
                    <a:srgbClr val="D35940">
                      <a:lumMod val="60000"/>
                      <a:lumOff val="40000"/>
                    </a:srgbClr>
                  </a:solidFill>
                  <a:ln w="158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1400" kern="0" dirty="0" err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w Cen MT"/>
                        <a:ea typeface="맑은 고딕"/>
                      </a:rPr>
                      <a:t>엔코더</a:t>
                    </a:r>
                    <a:endParaRPr kumimoji="0" lang="ko-KR" altLang="en-US" sz="24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w Cen MT"/>
                      <a:ea typeface="맑은 고딕"/>
                    </a:endParaRPr>
                  </a:p>
                </p:txBody>
              </p:sp>
              <p:cxnSp>
                <p:nvCxnSpPr>
                  <p:cNvPr id="18461" name="직선 화살표 연결선 129"/>
                  <p:cNvCxnSpPr>
                    <a:cxnSpLocks/>
                  </p:cNvCxnSpPr>
                  <p:nvPr/>
                </p:nvCxnSpPr>
                <p:spPr bwMode="auto">
                  <a:xfrm flipH="1">
                    <a:off x="2076271" y="4752668"/>
                    <a:ext cx="2541625" cy="0"/>
                  </a:xfrm>
                  <a:prstGeom prst="straightConnector1">
                    <a:avLst/>
                  </a:prstGeom>
                  <a:noFill/>
                  <a:ln w="38100" algn="ctr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</p:spPr>
              </p:cxn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xmlns="" id="{32591ACD-7C5C-4540-808F-BC33C16D735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5789" y="4687011"/>
                    <a:ext cx="969952" cy="287768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 defTabSz="457200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en-US" altLang="ko-KR" kern="0" dirty="0" err="1">
                        <a:solidFill>
                          <a:prstClr val="black"/>
                        </a:solidFill>
                        <a:latin typeface="Tw Cen MT"/>
                        <a:ea typeface="맑은 고딕"/>
                      </a:rPr>
                      <a:t>eQEP</a:t>
                    </a:r>
                    <a:endParaRPr kumimoji="0" lang="en-US" altLang="ko-KR" sz="2800" kern="0" dirty="0">
                      <a:solidFill>
                        <a:prstClr val="black"/>
                      </a:solidFill>
                      <a:latin typeface="Tw Cen MT"/>
                      <a:ea typeface="맑은 고딕"/>
                    </a:endParaRPr>
                  </a:p>
                </p:txBody>
              </p:sp>
            </p:grpSp>
          </p:grpSp>
          <p:grpSp>
            <p:nvGrpSpPr>
              <p:cNvPr id="18442" name="그룹 103"/>
              <p:cNvGrpSpPr>
                <a:grpSpLocks/>
              </p:cNvGrpSpPr>
              <p:nvPr/>
            </p:nvGrpSpPr>
            <p:grpSpPr bwMode="auto">
              <a:xfrm>
                <a:off x="2430222" y="1608370"/>
                <a:ext cx="5586761" cy="910307"/>
                <a:chOff x="1065883" y="3935347"/>
                <a:chExt cx="5606476" cy="1050627"/>
              </a:xfrm>
            </p:grpSpPr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xmlns="" id="{2FBBC09E-6B63-46F5-888B-C0C57C1ED11E}"/>
                    </a:ext>
                  </a:extLst>
                </p:cNvPr>
                <p:cNvSpPr/>
                <p:nvPr/>
              </p:nvSpPr>
              <p:spPr>
                <a:xfrm>
                  <a:off x="1066064" y="3935719"/>
                  <a:ext cx="1400372" cy="814210"/>
                </a:xfrm>
                <a:prstGeom prst="ellipse">
                  <a:avLst/>
                </a:prstGeom>
                <a:solidFill>
                  <a:srgbClr val="D35940">
                    <a:lumMod val="60000"/>
                    <a:lumOff val="40000"/>
                  </a:srgbClr>
                </a:solidFill>
                <a:ln w="158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w Cen MT"/>
                      <a:ea typeface="맑은 고딕"/>
                    </a:rPr>
                    <a:t>LED</a:t>
                  </a:r>
                  <a:endParaRPr kumimoji="0" lang="ko-KR" alt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w Cen MT"/>
                    <a:ea typeface="맑은 고딕"/>
                  </a:endParaRPr>
                </a:p>
              </p:txBody>
            </p:sp>
            <p:cxnSp>
              <p:nvCxnSpPr>
                <p:cNvPr id="18444" name="직선 화살표 연결선 109"/>
                <p:cNvCxnSpPr>
                  <a:cxnSpLocks/>
                </p:cNvCxnSpPr>
                <p:nvPr/>
              </p:nvCxnSpPr>
              <p:spPr bwMode="auto">
                <a:xfrm flipH="1">
                  <a:off x="2723685" y="4362431"/>
                  <a:ext cx="3244412" cy="0"/>
                </a:xfrm>
                <a:prstGeom prst="straightConnector1">
                  <a:avLst/>
                </a:prstGeom>
                <a:noFill/>
                <a:ln w="38100" algn="ctr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xmlns="" id="{7359F0C8-2D40-40C3-BB07-8B33BBF95554}"/>
                    </a:ext>
                  </a:extLst>
                </p:cNvPr>
                <p:cNvSpPr txBox="1"/>
                <p:nvPr/>
              </p:nvSpPr>
              <p:spPr>
                <a:xfrm>
                  <a:off x="4811289" y="4471151"/>
                  <a:ext cx="1860110" cy="515520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kern="0" dirty="0">
                      <a:solidFill>
                        <a:prstClr val="black"/>
                      </a:solidFill>
                      <a:latin typeface="Tw Cen MT"/>
                      <a:ea typeface="맑은 고딕"/>
                    </a:rPr>
                    <a:t>GPIO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과정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E71129-20B0-42A3-80B9-F6F23947B04B}"/>
              </a:ext>
            </a:extLst>
          </p:cNvPr>
          <p:cNvSpPr txBox="1"/>
          <p:nvPr/>
        </p:nvSpPr>
        <p:spPr>
          <a:xfrm>
            <a:off x="196496" y="1487924"/>
            <a:ext cx="33883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화면 잡음 처리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선 후보</a:t>
            </a:r>
            <a:r>
              <a:rPr lang="en-US" altLang="ko-KR" dirty="0"/>
              <a:t>(</a:t>
            </a:r>
            <a:r>
              <a:rPr lang="ko-KR" altLang="en-US" dirty="0"/>
              <a:t>가장자리</a:t>
            </a:r>
            <a:r>
              <a:rPr lang="en-US" altLang="ko-KR" dirty="0"/>
              <a:t>)</a:t>
            </a:r>
            <a:r>
              <a:rPr lang="ko-KR" altLang="en-US" dirty="0"/>
              <a:t> 검출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 필요영역 분리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선분들 값 추출</a:t>
            </a:r>
            <a:r>
              <a:rPr lang="en-US" altLang="ko-KR" dirty="0"/>
              <a:t>(</a:t>
            </a:r>
            <a:r>
              <a:rPr lang="ko-KR" altLang="en-US" dirty="0"/>
              <a:t>선분좌표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기준에 따라 선분들 분리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6. </a:t>
            </a:r>
            <a:r>
              <a:rPr lang="ko-KR" altLang="en-US" dirty="0">
                <a:solidFill>
                  <a:srgbClr val="FF0000"/>
                </a:solidFill>
              </a:rPr>
              <a:t>분리된 선분들 하나의 선분으로 구하기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/>
              <a:t>7. </a:t>
            </a:r>
            <a:r>
              <a:rPr lang="ko-KR" altLang="en-US" dirty="0"/>
              <a:t>원본화면에 차선 그리기</a:t>
            </a:r>
            <a:endParaRPr lang="en-US" altLang="ko-KR" dirty="0"/>
          </a:p>
        </p:txBody>
      </p:sp>
      <p:pic>
        <p:nvPicPr>
          <p:cNvPr id="5" name="Picture 2" descr="ìí ìì´ì½ì ëí ì´ë¯¸ì§ ê²ìê²°ê³¼">
            <a:extLst>
              <a:ext uri="{FF2B5EF4-FFF2-40B4-BE49-F238E27FC236}">
                <a16:creationId xmlns:a16="http://schemas.microsoft.com/office/drawing/2014/main" xmlns="" id="{8F0A3BAB-C8F6-4DC1-B20A-95A0B705A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7215" y="4859415"/>
            <a:ext cx="1273561" cy="16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6E2EB3F-B80F-4523-9C57-69810BFF8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4864" y="1483160"/>
            <a:ext cx="35623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627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과정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E71129-20B0-42A3-80B9-F6F23947B04B}"/>
              </a:ext>
            </a:extLst>
          </p:cNvPr>
          <p:cNvSpPr txBox="1"/>
          <p:nvPr/>
        </p:nvSpPr>
        <p:spPr>
          <a:xfrm>
            <a:off x="196496" y="1487924"/>
            <a:ext cx="33883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화면 잡음 처리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선 후보</a:t>
            </a:r>
            <a:r>
              <a:rPr lang="en-US" altLang="ko-KR" dirty="0"/>
              <a:t>(</a:t>
            </a:r>
            <a:r>
              <a:rPr lang="ko-KR" altLang="en-US" dirty="0"/>
              <a:t>가장자리</a:t>
            </a:r>
            <a:r>
              <a:rPr lang="en-US" altLang="ko-KR" dirty="0"/>
              <a:t>)</a:t>
            </a:r>
            <a:r>
              <a:rPr lang="ko-KR" altLang="en-US" dirty="0"/>
              <a:t> 검출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3.</a:t>
            </a:r>
            <a:r>
              <a:rPr lang="ko-KR" altLang="en-US" dirty="0"/>
              <a:t> 필요영역 분리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선분들 값 추출</a:t>
            </a:r>
            <a:r>
              <a:rPr lang="en-US" altLang="ko-KR" dirty="0"/>
              <a:t>(</a:t>
            </a:r>
            <a:r>
              <a:rPr lang="ko-KR" altLang="en-US" dirty="0"/>
              <a:t>선분좌표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5.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기준에 따라 선분들 분리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분리된 선분들 하나의 선분으로 구하기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7. </a:t>
            </a:r>
            <a:r>
              <a:rPr lang="ko-KR" altLang="en-US" dirty="0">
                <a:solidFill>
                  <a:srgbClr val="FF0000"/>
                </a:solidFill>
              </a:rPr>
              <a:t>원본화면에 차선 그리기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Picture 2" descr="ìí ìì´ì½ì ëí ì´ë¯¸ì§ ê²ìê²°ê³¼">
            <a:extLst>
              <a:ext uri="{FF2B5EF4-FFF2-40B4-BE49-F238E27FC236}">
                <a16:creationId xmlns:a16="http://schemas.microsoft.com/office/drawing/2014/main" xmlns="" id="{92F16C36-14FA-4BA3-889C-D8B9B36E0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7215" y="4859415"/>
            <a:ext cx="1273561" cy="16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712FD1F-5049-4766-A894-C49DDDBB1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4864" y="1483160"/>
            <a:ext cx="35623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57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개선점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297EB0D-03F9-49AB-A5A2-A63336E0949E}"/>
              </a:ext>
            </a:extLst>
          </p:cNvPr>
          <p:cNvSpPr txBox="1"/>
          <p:nvPr/>
        </p:nvSpPr>
        <p:spPr>
          <a:xfrm>
            <a:off x="810491" y="1607132"/>
            <a:ext cx="752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필터링 문제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-&gt; Adaptive threshold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적용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선 분류 문제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(2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차선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여러 기준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8DD98B0-0F66-485C-883B-803419A2FF85}"/>
              </a:ext>
            </a:extLst>
          </p:cNvPr>
          <p:cNvSpPr txBox="1"/>
          <p:nvPr/>
        </p:nvSpPr>
        <p:spPr>
          <a:xfrm>
            <a:off x="5857884" y="1857364"/>
            <a:ext cx="3286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점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선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영역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중간값 이용</a:t>
            </a:r>
            <a:r>
              <a:rPr lang="en-US" altLang="ko-KR" sz="1400" dirty="0"/>
              <a:t>(</a:t>
            </a:r>
            <a:r>
              <a:rPr lang="ko-KR" altLang="en-US" sz="1400" dirty="0"/>
              <a:t>회귀이용 대표 선 추출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5. Perspective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 (</a:t>
            </a:r>
            <a:r>
              <a:rPr lang="ko-KR" altLang="en-US" sz="1400" dirty="0"/>
              <a:t>변환행렬</a:t>
            </a:r>
            <a:r>
              <a:rPr lang="en-US" altLang="ko-KR" sz="1400" dirty="0"/>
              <a:t>)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xmlns="" id="{E6F15478-E366-40A3-A4D3-7FEA7AA80D8D}"/>
              </a:ext>
            </a:extLst>
          </p:cNvPr>
          <p:cNvSpPr/>
          <p:nvPr/>
        </p:nvSpPr>
        <p:spPr>
          <a:xfrm>
            <a:off x="5572132" y="1857364"/>
            <a:ext cx="158858" cy="1200329"/>
          </a:xfrm>
          <a:prstGeom prst="leftBrac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945CF02-F8CF-4881-914B-6EC9B75D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509" y="3236861"/>
            <a:ext cx="2502605" cy="27915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509BE02-4B54-419F-A97E-B9D7A363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13416" y="3236861"/>
            <a:ext cx="2589217" cy="27915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5EA255A-02B4-4E83-A53A-C2563DB8C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64971" y="3236861"/>
            <a:ext cx="2228573" cy="279152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735442D3-F905-4BF7-A80D-A9CADFDC15DC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3111114" y="4632621"/>
            <a:ext cx="2023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7B9B0AD2-FE4A-492D-B7DF-5A868065F039}"/>
              </a:ext>
            </a:extLst>
          </p:cNvPr>
          <p:cNvCxnSpPr/>
          <p:nvPr/>
        </p:nvCxnSpPr>
        <p:spPr>
          <a:xfrm>
            <a:off x="6076943" y="4632621"/>
            <a:ext cx="2023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680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개선점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297EB0D-03F9-49AB-A5A2-A63336E0949E}"/>
              </a:ext>
            </a:extLst>
          </p:cNvPr>
          <p:cNvSpPr txBox="1"/>
          <p:nvPr/>
        </p:nvSpPr>
        <p:spPr>
          <a:xfrm>
            <a:off x="810491" y="1607132"/>
            <a:ext cx="752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필터링 문제 </a:t>
            </a:r>
            <a:r>
              <a:rPr lang="en-US" altLang="ko-KR" dirty="0"/>
              <a:t>-&gt; Adaptive threshold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선 분류 문제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(2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차선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여러 기준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8DD98B0-0F66-485C-883B-803419A2FF85}"/>
              </a:ext>
            </a:extLst>
          </p:cNvPr>
          <p:cNvSpPr txBox="1"/>
          <p:nvPr/>
        </p:nvSpPr>
        <p:spPr>
          <a:xfrm>
            <a:off x="5643570" y="1857364"/>
            <a:ext cx="35004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1.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점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선</a:t>
            </a:r>
            <a:endParaRPr lang="en-US" altLang="ko-KR" sz="1400" dirty="0"/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영역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중간값 이용</a:t>
            </a:r>
            <a:r>
              <a:rPr lang="en-US" altLang="ko-KR" sz="1400" dirty="0"/>
              <a:t>(</a:t>
            </a:r>
            <a:r>
              <a:rPr lang="ko-KR" altLang="en-US" sz="1400" dirty="0"/>
              <a:t>회귀이용 대표 선 추출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5. Perspective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 (</a:t>
            </a:r>
            <a:r>
              <a:rPr lang="ko-KR" altLang="en-US" sz="1400" dirty="0"/>
              <a:t>변환행렬</a:t>
            </a:r>
            <a:r>
              <a:rPr lang="en-US" altLang="ko-KR" sz="1400" dirty="0"/>
              <a:t>)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xmlns="" id="{E6F15478-E366-40A3-A4D3-7FEA7AA80D8D}"/>
              </a:ext>
            </a:extLst>
          </p:cNvPr>
          <p:cNvSpPr/>
          <p:nvPr/>
        </p:nvSpPr>
        <p:spPr>
          <a:xfrm>
            <a:off x="5500694" y="1857364"/>
            <a:ext cx="158858" cy="1200329"/>
          </a:xfrm>
          <a:prstGeom prst="leftBrac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4595E66-B510-463B-A140-BCD86BE93DE4}"/>
              </a:ext>
            </a:extLst>
          </p:cNvPr>
          <p:cNvSpPr/>
          <p:nvPr/>
        </p:nvSpPr>
        <p:spPr>
          <a:xfrm>
            <a:off x="997528" y="3879273"/>
            <a:ext cx="3325091" cy="22998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7B4C65DF-F0F5-43BA-9EB1-BD7717579982}"/>
              </a:ext>
            </a:extLst>
          </p:cNvPr>
          <p:cNvCxnSpPr>
            <a:cxnSpLocks/>
          </p:cNvCxnSpPr>
          <p:nvPr/>
        </p:nvCxnSpPr>
        <p:spPr>
          <a:xfrm flipH="1">
            <a:off x="1766456" y="4267200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F020F55-2FB1-4AD8-94B5-A60400E295F0}"/>
              </a:ext>
            </a:extLst>
          </p:cNvPr>
          <p:cNvCxnSpPr>
            <a:cxnSpLocks/>
          </p:cNvCxnSpPr>
          <p:nvPr/>
        </p:nvCxnSpPr>
        <p:spPr>
          <a:xfrm>
            <a:off x="2940630" y="4267200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E531314-4AE6-47FB-B787-53E23F4E4A8C}"/>
              </a:ext>
            </a:extLst>
          </p:cNvPr>
          <p:cNvCxnSpPr>
            <a:cxnSpLocks/>
          </p:cNvCxnSpPr>
          <p:nvPr/>
        </p:nvCxnSpPr>
        <p:spPr>
          <a:xfrm>
            <a:off x="3683578" y="4253345"/>
            <a:ext cx="457199" cy="1413164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7C13119B-8141-4B56-AEA3-54C56D88F13E}"/>
              </a:ext>
            </a:extLst>
          </p:cNvPr>
          <p:cNvSpPr/>
          <p:nvPr/>
        </p:nvSpPr>
        <p:spPr>
          <a:xfrm>
            <a:off x="3543301" y="4862946"/>
            <a:ext cx="83128" cy="1246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F0A5BAD-99D8-48C6-A13E-1D9C0AC2FE1C}"/>
              </a:ext>
            </a:extLst>
          </p:cNvPr>
          <p:cNvSpPr/>
          <p:nvPr/>
        </p:nvSpPr>
        <p:spPr>
          <a:xfrm>
            <a:off x="4821382" y="3879273"/>
            <a:ext cx="3325091" cy="22998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91859CA6-450A-46B6-9CE6-F6299B4A4EB8}"/>
              </a:ext>
            </a:extLst>
          </p:cNvPr>
          <p:cNvCxnSpPr>
            <a:cxnSpLocks/>
          </p:cNvCxnSpPr>
          <p:nvPr/>
        </p:nvCxnSpPr>
        <p:spPr>
          <a:xfrm flipH="1">
            <a:off x="5590311" y="4267200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072883E9-5E1F-43F6-B172-910C285FF8A1}"/>
              </a:ext>
            </a:extLst>
          </p:cNvPr>
          <p:cNvCxnSpPr>
            <a:cxnSpLocks/>
          </p:cNvCxnSpPr>
          <p:nvPr/>
        </p:nvCxnSpPr>
        <p:spPr>
          <a:xfrm>
            <a:off x="6764485" y="4322618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32CA8C0D-CAD1-4096-893A-32A98C3E8CEF}"/>
              </a:ext>
            </a:extLst>
          </p:cNvPr>
          <p:cNvCxnSpPr>
            <a:cxnSpLocks/>
          </p:cNvCxnSpPr>
          <p:nvPr/>
        </p:nvCxnSpPr>
        <p:spPr>
          <a:xfrm>
            <a:off x="7284352" y="4204855"/>
            <a:ext cx="768603" cy="1295401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152E0604-DD27-4036-90C5-468FBC85547A}"/>
              </a:ext>
            </a:extLst>
          </p:cNvPr>
          <p:cNvSpPr/>
          <p:nvPr/>
        </p:nvSpPr>
        <p:spPr>
          <a:xfrm>
            <a:off x="7367156" y="4862946"/>
            <a:ext cx="83128" cy="1246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96728B9C-0229-4277-B133-04E8314F9F76}"/>
              </a:ext>
            </a:extLst>
          </p:cNvPr>
          <p:cNvCxnSpPr/>
          <p:nvPr/>
        </p:nvCxnSpPr>
        <p:spPr>
          <a:xfrm>
            <a:off x="3584864" y="3997036"/>
            <a:ext cx="0" cy="19257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64DB2F7-0E76-4544-B699-B0A96B5A6A60}"/>
              </a:ext>
            </a:extLst>
          </p:cNvPr>
          <p:cNvCxnSpPr/>
          <p:nvPr/>
        </p:nvCxnSpPr>
        <p:spPr>
          <a:xfrm>
            <a:off x="7408719" y="3997036"/>
            <a:ext cx="0" cy="19257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53DF0619-7735-424C-9EAE-FB4B752D0ABA}"/>
              </a:ext>
            </a:extLst>
          </p:cNvPr>
          <p:cNvCxnSpPr>
            <a:stCxn id="7" idx="0"/>
            <a:endCxn id="7" idx="2"/>
          </p:cNvCxnSpPr>
          <p:nvPr/>
        </p:nvCxnSpPr>
        <p:spPr>
          <a:xfrm>
            <a:off x="2660073" y="3879273"/>
            <a:ext cx="0" cy="22998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043CED79-F068-41AB-8C22-163C5B8A0D2A}"/>
              </a:ext>
            </a:extLst>
          </p:cNvPr>
          <p:cNvCxnSpPr/>
          <p:nvPr/>
        </p:nvCxnSpPr>
        <p:spPr>
          <a:xfrm>
            <a:off x="6483927" y="3879273"/>
            <a:ext cx="0" cy="22998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650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개선점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297EB0D-03F9-49AB-A5A2-A63336E0949E}"/>
              </a:ext>
            </a:extLst>
          </p:cNvPr>
          <p:cNvSpPr txBox="1"/>
          <p:nvPr/>
        </p:nvSpPr>
        <p:spPr>
          <a:xfrm>
            <a:off x="810491" y="1607132"/>
            <a:ext cx="752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필터링 문제 </a:t>
            </a:r>
            <a:r>
              <a:rPr lang="en-US" altLang="ko-KR" dirty="0"/>
              <a:t>-&gt; Adaptive threshold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선 분류 문제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(2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차선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여러 기준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8DD98B0-0F66-485C-883B-803419A2FF85}"/>
              </a:ext>
            </a:extLst>
          </p:cNvPr>
          <p:cNvSpPr txBox="1"/>
          <p:nvPr/>
        </p:nvSpPr>
        <p:spPr>
          <a:xfrm>
            <a:off x="5715040" y="1928802"/>
            <a:ext cx="3357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점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선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영역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중간값 이용</a:t>
            </a:r>
            <a:r>
              <a:rPr lang="en-US" altLang="ko-KR" sz="1400" dirty="0"/>
              <a:t>(</a:t>
            </a:r>
            <a:r>
              <a:rPr lang="ko-KR" altLang="en-US" sz="1400" dirty="0"/>
              <a:t>회귀이용 대표 선 추출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5. Perspective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 (</a:t>
            </a:r>
            <a:r>
              <a:rPr lang="ko-KR" altLang="en-US" sz="1400" dirty="0"/>
              <a:t>변환행렬</a:t>
            </a:r>
            <a:r>
              <a:rPr lang="en-US" altLang="ko-KR" sz="1400" dirty="0"/>
              <a:t>)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xmlns="" id="{E6F15478-E366-40A3-A4D3-7FEA7AA80D8D}"/>
              </a:ext>
            </a:extLst>
          </p:cNvPr>
          <p:cNvSpPr/>
          <p:nvPr/>
        </p:nvSpPr>
        <p:spPr>
          <a:xfrm>
            <a:off x="5500694" y="1928802"/>
            <a:ext cx="158858" cy="1200329"/>
          </a:xfrm>
          <a:prstGeom prst="leftBrac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4595E66-B510-463B-A140-BCD86BE93DE4}"/>
              </a:ext>
            </a:extLst>
          </p:cNvPr>
          <p:cNvSpPr/>
          <p:nvPr/>
        </p:nvSpPr>
        <p:spPr>
          <a:xfrm>
            <a:off x="997528" y="3879273"/>
            <a:ext cx="3325091" cy="22998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578C357-249F-4599-9287-72C737C1FF39}"/>
              </a:ext>
            </a:extLst>
          </p:cNvPr>
          <p:cNvSpPr/>
          <p:nvPr/>
        </p:nvSpPr>
        <p:spPr>
          <a:xfrm>
            <a:off x="4821382" y="3879273"/>
            <a:ext cx="3325091" cy="22998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D4844D51-060A-4160-9443-A332B84E95BA}"/>
              </a:ext>
            </a:extLst>
          </p:cNvPr>
          <p:cNvCxnSpPr>
            <a:cxnSpLocks/>
          </p:cNvCxnSpPr>
          <p:nvPr/>
        </p:nvCxnSpPr>
        <p:spPr>
          <a:xfrm flipH="1">
            <a:off x="1784239" y="4267200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F3D5D4FE-3EAA-4263-86F5-1A1684365A93}"/>
              </a:ext>
            </a:extLst>
          </p:cNvPr>
          <p:cNvCxnSpPr>
            <a:cxnSpLocks/>
          </p:cNvCxnSpPr>
          <p:nvPr/>
        </p:nvCxnSpPr>
        <p:spPr>
          <a:xfrm>
            <a:off x="2958412" y="4322618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89C1EC1E-DD0D-4F7A-A2CB-F1F2B7B704C8}"/>
              </a:ext>
            </a:extLst>
          </p:cNvPr>
          <p:cNvCxnSpPr>
            <a:cxnSpLocks/>
          </p:cNvCxnSpPr>
          <p:nvPr/>
        </p:nvCxnSpPr>
        <p:spPr>
          <a:xfrm>
            <a:off x="3478280" y="4204855"/>
            <a:ext cx="768603" cy="1295401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868CE58C-F10A-46FA-8C24-C178B1285127}"/>
              </a:ext>
            </a:extLst>
          </p:cNvPr>
          <p:cNvSpPr/>
          <p:nvPr/>
        </p:nvSpPr>
        <p:spPr>
          <a:xfrm>
            <a:off x="3561084" y="4862946"/>
            <a:ext cx="83128" cy="1246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24B1C1E3-33E3-4A9B-9489-F31824E1E1B8}"/>
              </a:ext>
            </a:extLst>
          </p:cNvPr>
          <p:cNvCxnSpPr/>
          <p:nvPr/>
        </p:nvCxnSpPr>
        <p:spPr>
          <a:xfrm>
            <a:off x="3602647" y="3997036"/>
            <a:ext cx="0" cy="19257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6CE413B-6913-4D2F-A7A9-D9B8BC123EB2}"/>
              </a:ext>
            </a:extLst>
          </p:cNvPr>
          <p:cNvCxnSpPr/>
          <p:nvPr/>
        </p:nvCxnSpPr>
        <p:spPr>
          <a:xfrm>
            <a:off x="2677855" y="3879273"/>
            <a:ext cx="0" cy="22998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208D3CA0-AE55-4964-9AF5-84B393BEEC72}"/>
              </a:ext>
            </a:extLst>
          </p:cNvPr>
          <p:cNvCxnSpPr>
            <a:cxnSpLocks/>
          </p:cNvCxnSpPr>
          <p:nvPr/>
        </p:nvCxnSpPr>
        <p:spPr>
          <a:xfrm flipH="1">
            <a:off x="5590311" y="4267200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9104F520-F973-4BFB-89DD-45C5907FFB60}"/>
              </a:ext>
            </a:extLst>
          </p:cNvPr>
          <p:cNvCxnSpPr>
            <a:cxnSpLocks/>
          </p:cNvCxnSpPr>
          <p:nvPr/>
        </p:nvCxnSpPr>
        <p:spPr>
          <a:xfrm>
            <a:off x="6764485" y="4322618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5AB9FC0-4EDD-4FDA-9F09-09C9AB7E679C}"/>
              </a:ext>
            </a:extLst>
          </p:cNvPr>
          <p:cNvCxnSpPr>
            <a:cxnSpLocks/>
          </p:cNvCxnSpPr>
          <p:nvPr/>
        </p:nvCxnSpPr>
        <p:spPr>
          <a:xfrm>
            <a:off x="7284352" y="4204855"/>
            <a:ext cx="768603" cy="1295401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6FC96804-413A-4C9F-BEA8-EDD6B5605F30}"/>
              </a:ext>
            </a:extLst>
          </p:cNvPr>
          <p:cNvSpPr/>
          <p:nvPr/>
        </p:nvSpPr>
        <p:spPr>
          <a:xfrm>
            <a:off x="7367156" y="4862946"/>
            <a:ext cx="83128" cy="1246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FAF4B9F1-6A60-4F85-AD4D-42EB6A833F19}"/>
              </a:ext>
            </a:extLst>
          </p:cNvPr>
          <p:cNvCxnSpPr/>
          <p:nvPr/>
        </p:nvCxnSpPr>
        <p:spPr>
          <a:xfrm>
            <a:off x="7408719" y="3997036"/>
            <a:ext cx="0" cy="19257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CC44DC5D-EF00-4B6B-B18F-A2284AD425A0}"/>
              </a:ext>
            </a:extLst>
          </p:cNvPr>
          <p:cNvCxnSpPr/>
          <p:nvPr/>
        </p:nvCxnSpPr>
        <p:spPr>
          <a:xfrm>
            <a:off x="6483927" y="3879273"/>
            <a:ext cx="0" cy="22998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41EB292-645D-466A-A9E5-BEC1F0CDA866}"/>
              </a:ext>
            </a:extLst>
          </p:cNvPr>
          <p:cNvCxnSpPr/>
          <p:nvPr/>
        </p:nvCxnSpPr>
        <p:spPr>
          <a:xfrm>
            <a:off x="6491560" y="4918362"/>
            <a:ext cx="16472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585573B-8B24-425D-A0C2-06B0F94AEDE2}"/>
              </a:ext>
            </a:extLst>
          </p:cNvPr>
          <p:cNvSpPr/>
          <p:nvPr/>
        </p:nvSpPr>
        <p:spPr>
          <a:xfrm>
            <a:off x="7450283" y="3967324"/>
            <a:ext cx="613382" cy="89561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56E92A6A-7CFC-46FD-A0F9-9ED6BC3C9AB0}"/>
              </a:ext>
            </a:extLst>
          </p:cNvPr>
          <p:cNvSpPr/>
          <p:nvPr/>
        </p:nvSpPr>
        <p:spPr>
          <a:xfrm>
            <a:off x="6732992" y="4959928"/>
            <a:ext cx="613382" cy="89561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50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개선점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297EB0D-03F9-49AB-A5A2-A63336E0949E}"/>
              </a:ext>
            </a:extLst>
          </p:cNvPr>
          <p:cNvSpPr txBox="1"/>
          <p:nvPr/>
        </p:nvSpPr>
        <p:spPr>
          <a:xfrm>
            <a:off x="810491" y="1607132"/>
            <a:ext cx="752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필터링 문제 </a:t>
            </a:r>
            <a:r>
              <a:rPr lang="en-US" altLang="ko-KR" dirty="0"/>
              <a:t>-&gt; Adaptive threshold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선 분류 문제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(2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차선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여러 기준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8DD98B0-0F66-485C-883B-803419A2FF85}"/>
              </a:ext>
            </a:extLst>
          </p:cNvPr>
          <p:cNvSpPr txBox="1"/>
          <p:nvPr/>
        </p:nvSpPr>
        <p:spPr>
          <a:xfrm>
            <a:off x="5715008" y="1902259"/>
            <a:ext cx="32861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점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선</a:t>
            </a:r>
            <a:endParaRPr lang="en-US" altLang="ko-KR" sz="1400" dirty="0"/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영역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중간값 이용</a:t>
            </a:r>
            <a:r>
              <a:rPr lang="en-US" altLang="ko-KR" sz="1400" dirty="0"/>
              <a:t>(</a:t>
            </a:r>
            <a:r>
              <a:rPr lang="ko-KR" altLang="en-US" sz="1400" dirty="0"/>
              <a:t>회귀이용 대표 선 추출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5. Perspective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 (</a:t>
            </a:r>
            <a:r>
              <a:rPr lang="ko-KR" altLang="en-US" sz="1400" dirty="0"/>
              <a:t>변환행렬</a:t>
            </a:r>
            <a:r>
              <a:rPr lang="en-US" altLang="ko-KR" sz="1400" dirty="0"/>
              <a:t>)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xmlns="" id="{E6F15478-E366-40A3-A4D3-7FEA7AA80D8D}"/>
              </a:ext>
            </a:extLst>
          </p:cNvPr>
          <p:cNvSpPr/>
          <p:nvPr/>
        </p:nvSpPr>
        <p:spPr>
          <a:xfrm>
            <a:off x="5500694" y="1928802"/>
            <a:ext cx="158858" cy="1200329"/>
          </a:xfrm>
          <a:prstGeom prst="leftBrac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4ABDFBF5-1E0B-41EA-B971-DBFAF882DA00}"/>
              </a:ext>
            </a:extLst>
          </p:cNvPr>
          <p:cNvSpPr/>
          <p:nvPr/>
        </p:nvSpPr>
        <p:spPr>
          <a:xfrm>
            <a:off x="4821382" y="3879273"/>
            <a:ext cx="3325091" cy="22998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6C6AA9CE-4B4F-4D96-BB1C-BB560F45B44F}"/>
              </a:ext>
            </a:extLst>
          </p:cNvPr>
          <p:cNvCxnSpPr>
            <a:cxnSpLocks/>
          </p:cNvCxnSpPr>
          <p:nvPr/>
        </p:nvCxnSpPr>
        <p:spPr>
          <a:xfrm flipH="1">
            <a:off x="5608093" y="4267200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DC490B0-C36E-4691-985D-F616DAF6237A}"/>
              </a:ext>
            </a:extLst>
          </p:cNvPr>
          <p:cNvCxnSpPr>
            <a:cxnSpLocks/>
          </p:cNvCxnSpPr>
          <p:nvPr/>
        </p:nvCxnSpPr>
        <p:spPr>
          <a:xfrm>
            <a:off x="6782267" y="4322618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6CB76A82-4876-487A-B840-359685C0139E}"/>
              </a:ext>
            </a:extLst>
          </p:cNvPr>
          <p:cNvCxnSpPr>
            <a:cxnSpLocks/>
          </p:cNvCxnSpPr>
          <p:nvPr/>
        </p:nvCxnSpPr>
        <p:spPr>
          <a:xfrm>
            <a:off x="7302134" y="4204855"/>
            <a:ext cx="768603" cy="1295401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4B8F9DDE-CE23-4E5E-95F6-E816E6F70C6B}"/>
              </a:ext>
            </a:extLst>
          </p:cNvPr>
          <p:cNvCxnSpPr/>
          <p:nvPr/>
        </p:nvCxnSpPr>
        <p:spPr>
          <a:xfrm>
            <a:off x="6501710" y="3879273"/>
            <a:ext cx="0" cy="22998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다리꼴 22">
            <a:extLst>
              <a:ext uri="{FF2B5EF4-FFF2-40B4-BE49-F238E27FC236}">
                <a16:creationId xmlns:a16="http://schemas.microsoft.com/office/drawing/2014/main" xmlns="" id="{6E5459DE-FAC7-42A7-A54F-64FB9DE59CE5}"/>
              </a:ext>
            </a:extLst>
          </p:cNvPr>
          <p:cNvSpPr/>
          <p:nvPr/>
        </p:nvSpPr>
        <p:spPr>
          <a:xfrm>
            <a:off x="5395480" y="3955473"/>
            <a:ext cx="2176895" cy="2147454"/>
          </a:xfrm>
          <a:prstGeom prst="trapezoid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5E66E33E-B084-4992-8D63-1D4018CB0701}"/>
              </a:ext>
            </a:extLst>
          </p:cNvPr>
          <p:cNvSpPr/>
          <p:nvPr/>
        </p:nvSpPr>
        <p:spPr>
          <a:xfrm flipH="1" flipV="1">
            <a:off x="7239466" y="3955473"/>
            <a:ext cx="768581" cy="2147453"/>
          </a:xfrm>
          <a:prstGeom prst="rtTriangle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F22BB7E-971E-4EB9-8977-DABB4C806EE7}"/>
              </a:ext>
            </a:extLst>
          </p:cNvPr>
          <p:cNvSpPr/>
          <p:nvPr/>
        </p:nvSpPr>
        <p:spPr>
          <a:xfrm>
            <a:off x="997528" y="3879273"/>
            <a:ext cx="3325091" cy="22998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19326618-6ED1-479A-92E8-C759FC3E4AED}"/>
              </a:ext>
            </a:extLst>
          </p:cNvPr>
          <p:cNvCxnSpPr>
            <a:cxnSpLocks/>
          </p:cNvCxnSpPr>
          <p:nvPr/>
        </p:nvCxnSpPr>
        <p:spPr>
          <a:xfrm flipH="1">
            <a:off x="1766457" y="4267200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08FC36F7-6BC6-4D1A-B062-CC1C15DAA330}"/>
              </a:ext>
            </a:extLst>
          </p:cNvPr>
          <p:cNvCxnSpPr>
            <a:cxnSpLocks/>
          </p:cNvCxnSpPr>
          <p:nvPr/>
        </p:nvCxnSpPr>
        <p:spPr>
          <a:xfrm>
            <a:off x="2940631" y="4322618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EA2B187C-BEC7-4557-9D25-C695760C624E}"/>
              </a:ext>
            </a:extLst>
          </p:cNvPr>
          <p:cNvCxnSpPr>
            <a:cxnSpLocks/>
          </p:cNvCxnSpPr>
          <p:nvPr/>
        </p:nvCxnSpPr>
        <p:spPr>
          <a:xfrm>
            <a:off x="3460498" y="4204855"/>
            <a:ext cx="768603" cy="1295401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05F4B730-6CC3-46CC-8CAB-771F7DD5FB8F}"/>
              </a:ext>
            </a:extLst>
          </p:cNvPr>
          <p:cNvSpPr/>
          <p:nvPr/>
        </p:nvSpPr>
        <p:spPr>
          <a:xfrm>
            <a:off x="3543302" y="4862946"/>
            <a:ext cx="83128" cy="1246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8CCC7361-6478-49B6-8C8A-859F18BCD172}"/>
              </a:ext>
            </a:extLst>
          </p:cNvPr>
          <p:cNvCxnSpPr/>
          <p:nvPr/>
        </p:nvCxnSpPr>
        <p:spPr>
          <a:xfrm>
            <a:off x="3584865" y="3997036"/>
            <a:ext cx="0" cy="19257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40FB4C9C-4751-4EDC-9732-73AC90F66E3A}"/>
              </a:ext>
            </a:extLst>
          </p:cNvPr>
          <p:cNvCxnSpPr/>
          <p:nvPr/>
        </p:nvCxnSpPr>
        <p:spPr>
          <a:xfrm>
            <a:off x="2660073" y="3879273"/>
            <a:ext cx="0" cy="22998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844511C-6B14-4C71-86EB-56152F37CF0D}"/>
              </a:ext>
            </a:extLst>
          </p:cNvPr>
          <p:cNvCxnSpPr/>
          <p:nvPr/>
        </p:nvCxnSpPr>
        <p:spPr>
          <a:xfrm>
            <a:off x="2667706" y="4918362"/>
            <a:ext cx="16472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7F304FFC-D094-4B77-936D-F5F539C2AFDB}"/>
              </a:ext>
            </a:extLst>
          </p:cNvPr>
          <p:cNvSpPr/>
          <p:nvPr/>
        </p:nvSpPr>
        <p:spPr>
          <a:xfrm>
            <a:off x="3626429" y="3967324"/>
            <a:ext cx="613382" cy="89561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ADF0FE3E-6519-4E05-9A24-C2B517BAF839}"/>
              </a:ext>
            </a:extLst>
          </p:cNvPr>
          <p:cNvSpPr/>
          <p:nvPr/>
        </p:nvSpPr>
        <p:spPr>
          <a:xfrm>
            <a:off x="2909138" y="4959928"/>
            <a:ext cx="613382" cy="89561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10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개선점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297EB0D-03F9-49AB-A5A2-A63336E0949E}"/>
              </a:ext>
            </a:extLst>
          </p:cNvPr>
          <p:cNvSpPr txBox="1"/>
          <p:nvPr/>
        </p:nvSpPr>
        <p:spPr>
          <a:xfrm>
            <a:off x="810491" y="1607132"/>
            <a:ext cx="752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필터링 문제 </a:t>
            </a:r>
            <a:r>
              <a:rPr lang="en-US" altLang="ko-KR" dirty="0"/>
              <a:t>-&gt; Adaptive threshold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선 분류 문제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(2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차선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여러 기준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8DD98B0-0F66-485C-883B-803419A2FF85}"/>
              </a:ext>
            </a:extLst>
          </p:cNvPr>
          <p:cNvSpPr txBox="1"/>
          <p:nvPr/>
        </p:nvSpPr>
        <p:spPr>
          <a:xfrm>
            <a:off x="5791899" y="1902259"/>
            <a:ext cx="37807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점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선</a:t>
            </a:r>
            <a:endParaRPr lang="en-US" altLang="ko-KR" sz="1400" dirty="0"/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영역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4.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중간값 이용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회귀이용 대표 선 추출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sz="1400" dirty="0"/>
              <a:t>5. Perspective</a:t>
            </a:r>
            <a:r>
              <a:rPr lang="ko-KR" altLang="en-US" sz="1400" dirty="0"/>
              <a:t> </a:t>
            </a:r>
            <a:r>
              <a:rPr lang="en-US" altLang="ko-KR" sz="1400" dirty="0"/>
              <a:t>Transform (</a:t>
            </a:r>
            <a:r>
              <a:rPr lang="ko-KR" altLang="en-US" sz="1400" dirty="0"/>
              <a:t>변환행렬</a:t>
            </a:r>
            <a:r>
              <a:rPr lang="en-US" altLang="ko-KR" sz="1400" dirty="0"/>
              <a:t>)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xmlns="" id="{E6F15478-E366-40A3-A4D3-7FEA7AA80D8D}"/>
              </a:ext>
            </a:extLst>
          </p:cNvPr>
          <p:cNvSpPr/>
          <p:nvPr/>
        </p:nvSpPr>
        <p:spPr>
          <a:xfrm>
            <a:off x="5627588" y="1898034"/>
            <a:ext cx="158858" cy="1200329"/>
          </a:xfrm>
          <a:prstGeom prst="leftBrac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6E4CFFF-6964-4B44-B691-CBEA7C1593ED}"/>
              </a:ext>
            </a:extLst>
          </p:cNvPr>
          <p:cNvSpPr/>
          <p:nvPr/>
        </p:nvSpPr>
        <p:spPr>
          <a:xfrm>
            <a:off x="997528" y="3879273"/>
            <a:ext cx="3325091" cy="22998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D5DD809E-1E13-4E2C-9D71-2B46537E30FF}"/>
              </a:ext>
            </a:extLst>
          </p:cNvPr>
          <p:cNvCxnSpPr>
            <a:cxnSpLocks/>
          </p:cNvCxnSpPr>
          <p:nvPr/>
        </p:nvCxnSpPr>
        <p:spPr>
          <a:xfrm flipH="1">
            <a:off x="1766456" y="4267200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1F0A20AE-7B39-41F7-B227-DE0B322ECABB}"/>
              </a:ext>
            </a:extLst>
          </p:cNvPr>
          <p:cNvCxnSpPr>
            <a:cxnSpLocks/>
          </p:cNvCxnSpPr>
          <p:nvPr/>
        </p:nvCxnSpPr>
        <p:spPr>
          <a:xfrm>
            <a:off x="2940630" y="4267200"/>
            <a:ext cx="457199" cy="1413164"/>
          </a:xfrm>
          <a:prstGeom prst="line">
            <a:avLst/>
          </a:prstGeom>
          <a:ln w="222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61484F64-4F67-4579-9543-80504CD0C505}"/>
              </a:ext>
            </a:extLst>
          </p:cNvPr>
          <p:cNvCxnSpPr>
            <a:cxnSpLocks/>
          </p:cNvCxnSpPr>
          <p:nvPr/>
        </p:nvCxnSpPr>
        <p:spPr>
          <a:xfrm>
            <a:off x="3683578" y="4253345"/>
            <a:ext cx="457199" cy="1413164"/>
          </a:xfrm>
          <a:prstGeom prst="line">
            <a:avLst/>
          </a:prstGeom>
          <a:ln w="222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6FA6AF8-F354-46E1-9B26-6C31AC0CEAA8}"/>
              </a:ext>
            </a:extLst>
          </p:cNvPr>
          <p:cNvSpPr/>
          <p:nvPr/>
        </p:nvSpPr>
        <p:spPr>
          <a:xfrm>
            <a:off x="4821382" y="3879273"/>
            <a:ext cx="3325091" cy="22998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8F7048C-CCDE-4958-9613-C7CAA6D7ECE4}"/>
              </a:ext>
            </a:extLst>
          </p:cNvPr>
          <p:cNvCxnSpPr>
            <a:cxnSpLocks/>
          </p:cNvCxnSpPr>
          <p:nvPr/>
        </p:nvCxnSpPr>
        <p:spPr>
          <a:xfrm flipH="1">
            <a:off x="5590311" y="4267200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CE32BBB8-99AD-46AB-A262-5B583F81A75A}"/>
              </a:ext>
            </a:extLst>
          </p:cNvPr>
          <p:cNvCxnSpPr>
            <a:cxnSpLocks/>
          </p:cNvCxnSpPr>
          <p:nvPr/>
        </p:nvCxnSpPr>
        <p:spPr>
          <a:xfrm>
            <a:off x="6764485" y="4322618"/>
            <a:ext cx="457199" cy="14131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1DA2AA47-0B69-465C-A1EA-543DF4AF365F}"/>
              </a:ext>
            </a:extLst>
          </p:cNvPr>
          <p:cNvCxnSpPr>
            <a:cxnSpLocks/>
          </p:cNvCxnSpPr>
          <p:nvPr/>
        </p:nvCxnSpPr>
        <p:spPr>
          <a:xfrm>
            <a:off x="7284352" y="4204855"/>
            <a:ext cx="768603" cy="1295401"/>
          </a:xfrm>
          <a:prstGeom prst="line">
            <a:avLst/>
          </a:prstGeom>
          <a:ln w="222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F2308D7-01EA-4776-9E16-5C1047D788A6}"/>
              </a:ext>
            </a:extLst>
          </p:cNvPr>
          <p:cNvCxnSpPr>
            <a:cxnSpLocks/>
          </p:cNvCxnSpPr>
          <p:nvPr/>
        </p:nvCxnSpPr>
        <p:spPr>
          <a:xfrm>
            <a:off x="2877961" y="3997036"/>
            <a:ext cx="1161344" cy="19257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0C3DC0A9-3952-43BE-AFEF-AA003B409559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2660073" y="3879273"/>
            <a:ext cx="0" cy="22998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22C49966-FF77-40A4-8686-472E5FE71343}"/>
              </a:ext>
            </a:extLst>
          </p:cNvPr>
          <p:cNvCxnSpPr/>
          <p:nvPr/>
        </p:nvCxnSpPr>
        <p:spPr>
          <a:xfrm>
            <a:off x="6483927" y="3879273"/>
            <a:ext cx="0" cy="22998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5A4D6099-4A03-470D-A054-82A515438B2F}"/>
              </a:ext>
            </a:extLst>
          </p:cNvPr>
          <p:cNvCxnSpPr>
            <a:cxnSpLocks/>
          </p:cNvCxnSpPr>
          <p:nvPr/>
        </p:nvCxnSpPr>
        <p:spPr>
          <a:xfrm>
            <a:off x="6734529" y="3997036"/>
            <a:ext cx="1161344" cy="19257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EA500D18-4846-4774-96E5-B90E0CADF5D5}"/>
              </a:ext>
            </a:extLst>
          </p:cNvPr>
          <p:cNvCxnSpPr>
            <a:cxnSpLocks/>
          </p:cNvCxnSpPr>
          <p:nvPr/>
        </p:nvCxnSpPr>
        <p:spPr>
          <a:xfrm>
            <a:off x="997528" y="4872942"/>
            <a:ext cx="322401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4C71D878-9110-402B-A746-663D7D0C1D42}"/>
              </a:ext>
            </a:extLst>
          </p:cNvPr>
          <p:cNvCxnSpPr/>
          <p:nvPr/>
        </p:nvCxnSpPr>
        <p:spPr>
          <a:xfrm>
            <a:off x="997527" y="3879273"/>
            <a:ext cx="3574473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96E0A764-9F80-4E30-918F-A80A3FB6D11A}"/>
              </a:ext>
            </a:extLst>
          </p:cNvPr>
          <p:cNvCxnSpPr/>
          <p:nvPr/>
        </p:nvCxnSpPr>
        <p:spPr>
          <a:xfrm>
            <a:off x="997527" y="3879273"/>
            <a:ext cx="0" cy="261412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983A26A-CF7C-4B00-BFB3-872819FC198A}"/>
              </a:ext>
            </a:extLst>
          </p:cNvPr>
          <p:cNvSpPr txBox="1"/>
          <p:nvPr/>
        </p:nvSpPr>
        <p:spPr>
          <a:xfrm>
            <a:off x="4419182" y="3879273"/>
            <a:ext cx="23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F5CDE23-D3DB-4B8C-AF20-BB2F5ADFAF5A}"/>
              </a:ext>
            </a:extLst>
          </p:cNvPr>
          <p:cNvSpPr txBox="1"/>
          <p:nvPr/>
        </p:nvSpPr>
        <p:spPr>
          <a:xfrm>
            <a:off x="997527" y="6277778"/>
            <a:ext cx="23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353C8BCF-1E24-45A7-BC4B-E546F1FB4F81}"/>
              </a:ext>
            </a:extLst>
          </p:cNvPr>
          <p:cNvCxnSpPr/>
          <p:nvPr/>
        </p:nvCxnSpPr>
        <p:spPr>
          <a:xfrm flipV="1">
            <a:off x="3143844" y="3888087"/>
            <a:ext cx="0" cy="973281"/>
          </a:xfrm>
          <a:prstGeom prst="line">
            <a:avLst/>
          </a:prstGeom>
          <a:ln w="2222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4A737244-8AE2-42A6-8862-2B543856E1EA}"/>
              </a:ext>
            </a:extLst>
          </p:cNvPr>
          <p:cNvCxnSpPr/>
          <p:nvPr/>
        </p:nvCxnSpPr>
        <p:spPr>
          <a:xfrm flipV="1">
            <a:off x="3897578" y="3888087"/>
            <a:ext cx="0" cy="973281"/>
          </a:xfrm>
          <a:prstGeom prst="line">
            <a:avLst/>
          </a:prstGeom>
          <a:ln w="2222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1584BA8D-A9D2-4AA5-A95A-2FE35E9E42EA}"/>
              </a:ext>
            </a:extLst>
          </p:cNvPr>
          <p:cNvCxnSpPr>
            <a:cxnSpLocks/>
          </p:cNvCxnSpPr>
          <p:nvPr/>
        </p:nvCxnSpPr>
        <p:spPr>
          <a:xfrm flipV="1">
            <a:off x="3425122" y="3879275"/>
            <a:ext cx="0" cy="2299853"/>
          </a:xfrm>
          <a:prstGeom prst="line">
            <a:avLst/>
          </a:prstGeom>
          <a:ln w="22225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3AC305A-D9F5-4B04-BFD3-646BCE9AEA50}"/>
              </a:ext>
            </a:extLst>
          </p:cNvPr>
          <p:cNvSpPr txBox="1"/>
          <p:nvPr/>
        </p:nvSpPr>
        <p:spPr>
          <a:xfrm>
            <a:off x="1018210" y="4659868"/>
            <a:ext cx="23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y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96387C5-7B5D-414D-BDFB-7FB5E733ACF5}"/>
                  </a:ext>
                </a:extLst>
              </p:cNvPr>
              <p:cNvSpPr txBox="1"/>
              <p:nvPr/>
            </p:nvSpPr>
            <p:spPr>
              <a:xfrm>
                <a:off x="4013089" y="3511780"/>
                <a:ext cx="439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A96387C5-7B5D-414D-BDFB-7FB5E733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817" y="3511780"/>
                <a:ext cx="329409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51DF20-0363-4B18-9616-7447F0C9DC4C}"/>
                  </a:ext>
                </a:extLst>
              </p:cNvPr>
              <p:cNvSpPr txBox="1"/>
              <p:nvPr/>
            </p:nvSpPr>
            <p:spPr>
              <a:xfrm>
                <a:off x="4996629" y="3491347"/>
                <a:ext cx="439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C951DF20-0363-4B18-9616-7447F0C9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72" y="3491347"/>
                <a:ext cx="329409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86379C3-4196-458F-ABEF-7FF5FC352613}"/>
                  </a:ext>
                </a:extLst>
              </p:cNvPr>
              <p:cNvSpPr txBox="1"/>
              <p:nvPr/>
            </p:nvSpPr>
            <p:spPr>
              <a:xfrm>
                <a:off x="4397592" y="3511780"/>
                <a:ext cx="4392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b="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786379C3-4196-458F-ABEF-7FF5FC352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194" y="3511780"/>
                <a:ext cx="329409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276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39466" y="284685"/>
            <a:ext cx="6172200" cy="584775"/>
          </a:xfrm>
        </p:spPr>
        <p:txBody>
          <a:bodyPr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차선인식 개선점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297EB0D-03F9-49AB-A5A2-A63336E0949E}"/>
              </a:ext>
            </a:extLst>
          </p:cNvPr>
          <p:cNvSpPr txBox="1"/>
          <p:nvPr/>
        </p:nvSpPr>
        <p:spPr>
          <a:xfrm>
            <a:off x="810491" y="1607132"/>
            <a:ext cx="7523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필터링 문제 </a:t>
            </a:r>
            <a:r>
              <a:rPr lang="en-US" altLang="ko-KR" dirty="0"/>
              <a:t>-&gt; Adaptive threshold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선 분류 문제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(2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차선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-&gt;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여러 기준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8DD98B0-0F66-485C-883B-803419A2FF85}"/>
              </a:ext>
            </a:extLst>
          </p:cNvPr>
          <p:cNvSpPr txBox="1"/>
          <p:nvPr/>
        </p:nvSpPr>
        <p:spPr>
          <a:xfrm>
            <a:off x="5786446" y="1902259"/>
            <a:ext cx="35004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점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선</a:t>
            </a:r>
            <a:endParaRPr lang="en-US" altLang="ko-KR" sz="1400" dirty="0"/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영역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중간값 이용</a:t>
            </a:r>
            <a:r>
              <a:rPr lang="en-US" altLang="ko-KR" sz="1400" dirty="0"/>
              <a:t>(</a:t>
            </a:r>
            <a:r>
              <a:rPr lang="ko-KR" altLang="en-US" sz="1400" dirty="0"/>
              <a:t>회귀이용 대표 선 추출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5. Perspective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Transform 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변환행렬</a:t>
            </a:r>
            <a:r>
              <a:rPr lang="en-US" altLang="ko-KR" sz="1400" dirty="0"/>
              <a:t>)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xmlns="" id="{E6F15478-E366-40A3-A4D3-7FEA7AA80D8D}"/>
              </a:ext>
            </a:extLst>
          </p:cNvPr>
          <p:cNvSpPr/>
          <p:nvPr/>
        </p:nvSpPr>
        <p:spPr>
          <a:xfrm>
            <a:off x="5572132" y="1928802"/>
            <a:ext cx="158858" cy="1200329"/>
          </a:xfrm>
          <a:prstGeom prst="leftBrac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4595E66-B510-463B-A140-BCD86BE93DE4}"/>
              </a:ext>
            </a:extLst>
          </p:cNvPr>
          <p:cNvSpPr/>
          <p:nvPr/>
        </p:nvSpPr>
        <p:spPr>
          <a:xfrm>
            <a:off x="997528" y="3879273"/>
            <a:ext cx="3325091" cy="22998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578C357-249F-4599-9287-72C737C1FF39}"/>
              </a:ext>
            </a:extLst>
          </p:cNvPr>
          <p:cNvSpPr/>
          <p:nvPr/>
        </p:nvSpPr>
        <p:spPr>
          <a:xfrm>
            <a:off x="4821382" y="3879273"/>
            <a:ext cx="3325091" cy="22998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13B3C15-63BF-4020-AD46-7DA090CE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7528" y="3879273"/>
            <a:ext cx="3345659" cy="22998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7228E10-91EC-43B1-AA75-E463A2BE4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1382" y="3879273"/>
            <a:ext cx="3325091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908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xmlns="" id="{F215303A-61C2-4DD2-A53E-80A202330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97150"/>
            <a:ext cx="9144000" cy="83185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29210" h="16510"/>
            </a:sp3d>
          </a:bodyPr>
          <a:lstStyle>
            <a:defPPr>
              <a:defRPr lang="ko-KR"/>
            </a:defPPr>
            <a:lvl1pPr eaLnBrk="1" latinLnBrk="1" hangingPunct="1">
              <a:buFontTx/>
              <a:buNone/>
              <a:defRPr sz="4800" b="1" spc="-150">
                <a:solidFill>
                  <a:srgbClr val="FE005E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</a:rPr>
              <a:t>FPGA</a:t>
            </a:r>
            <a:endParaRPr lang="ko-KR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4C937775-B3ED-42C1-8B6E-68AD77A4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29699" name="TextBox 1"/>
          <p:cNvSpPr txBox="1">
            <a:spLocks noChangeArrowheads="1"/>
          </p:cNvSpPr>
          <p:nvPr/>
        </p:nvSpPr>
        <p:spPr bwMode="auto">
          <a:xfrm>
            <a:off x="468313" y="1052513"/>
            <a:ext cx="7920037" cy="133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구현 목적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  - Garmin Lidar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를 이용하여 차량 전방 물체까지의 거리를 감지하여</a:t>
            </a: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  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MCU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에 전달한다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.</a:t>
            </a:r>
          </a:p>
        </p:txBody>
      </p:sp>
      <p:sp>
        <p:nvSpPr>
          <p:cNvPr id="29700" name="TextBox 3"/>
          <p:cNvSpPr txBox="1">
            <a:spLocks noChangeArrowheads="1"/>
          </p:cNvSpPr>
          <p:nvPr/>
        </p:nvSpPr>
        <p:spPr bwMode="auto">
          <a:xfrm>
            <a:off x="468313" y="2593975"/>
            <a:ext cx="7920037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구현 기능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  - Lidar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는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I2C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방식으로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FPGA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와 통신하여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FPGA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에 거리 정보를 전달한다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  - CAN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으로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Lidar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의 거리 정보를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MCU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에 전달한다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  - FPGA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에 전원이 인가되었을 때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,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 자동으로 프로그램이 실행되도록 한다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.</a:t>
            </a:r>
            <a:endParaRPr lang="ko-KR" altLang="en-US"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  <p:grpSp>
        <p:nvGrpSpPr>
          <p:cNvPr id="2" name="그룹 29"/>
          <p:cNvGrpSpPr>
            <a:grpSpLocks/>
          </p:cNvGrpSpPr>
          <p:nvPr/>
        </p:nvGrpSpPr>
        <p:grpSpPr bwMode="auto">
          <a:xfrm>
            <a:off x="755650" y="4637088"/>
            <a:ext cx="7345363" cy="1600200"/>
            <a:chOff x="755576" y="4581128"/>
            <a:chExt cx="7344816" cy="1600889"/>
          </a:xfrm>
        </p:grpSpPr>
        <p:grpSp>
          <p:nvGrpSpPr>
            <p:cNvPr id="4" name="그룹 23"/>
            <p:cNvGrpSpPr>
              <a:grpSpLocks/>
            </p:cNvGrpSpPr>
            <p:nvPr/>
          </p:nvGrpSpPr>
          <p:grpSpPr bwMode="auto">
            <a:xfrm>
              <a:off x="755576" y="4581128"/>
              <a:ext cx="7344816" cy="1600889"/>
              <a:chOff x="1043608" y="4564415"/>
              <a:chExt cx="7344816" cy="1600889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xmlns="" id="{9C583B70-DCF1-403A-849B-B0A526691E40}"/>
                  </a:ext>
                </a:extLst>
              </p:cNvPr>
              <p:cNvSpPr/>
              <p:nvPr/>
            </p:nvSpPr>
            <p:spPr>
              <a:xfrm>
                <a:off x="4980315" y="4888404"/>
                <a:ext cx="1176250" cy="813150"/>
              </a:xfrm>
              <a:prstGeom prst="ellipse">
                <a:avLst/>
              </a:prstGeom>
              <a:solidFill>
                <a:srgbClr val="94B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dirty="0">
                    <a:latin typeface="Tahoma" panose="020B0604030504040204" pitchFamily="34" charset="0"/>
                    <a:cs typeface="Tahoma" panose="020B0604030504040204" pitchFamily="34" charset="0"/>
                  </a:rPr>
                  <a:t>Lidar</a:t>
                </a:r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xmlns="" id="{2C3C405D-8FFC-457A-8246-79CB23B019E5}"/>
                  </a:ext>
                </a:extLst>
              </p:cNvPr>
              <p:cNvSpPr/>
              <p:nvPr/>
            </p:nvSpPr>
            <p:spPr>
              <a:xfrm>
                <a:off x="1043608" y="4581885"/>
                <a:ext cx="1152439" cy="1583419"/>
              </a:xfrm>
              <a:prstGeom prst="roundRect">
                <a:avLst/>
              </a:prstGeom>
              <a:solidFill>
                <a:srgbClr val="AA39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MCU</a:t>
                </a:r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xmlns="" id="{22ECFF98-1409-428B-9B75-12A64809F36D}"/>
                  </a:ext>
                </a:extLst>
              </p:cNvPr>
              <p:cNvSpPr/>
              <p:nvPr/>
            </p:nvSpPr>
            <p:spPr>
              <a:xfrm>
                <a:off x="3132602" y="4564415"/>
                <a:ext cx="1150852" cy="158341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dirty="0">
                    <a:latin typeface="Tahoma" panose="020B0604030504040204" pitchFamily="34" charset="0"/>
                    <a:cs typeface="Tahoma" panose="020B0604030504040204" pitchFamily="34" charset="0"/>
                  </a:rPr>
                  <a:t>FPGA</a:t>
                </a:r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1CE30E9F-41C6-4771-A72E-B93490AE0F3D}"/>
                  </a:ext>
                </a:extLst>
              </p:cNvPr>
              <p:cNvSpPr/>
              <p:nvPr/>
            </p:nvSpPr>
            <p:spPr>
              <a:xfrm>
                <a:off x="7524888" y="4869346"/>
                <a:ext cx="863536" cy="863972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dirty="0">
                    <a:latin typeface="Tahoma" panose="020B0604030504040204" pitchFamily="34" charset="0"/>
                    <a:cs typeface="Tahoma" panose="020B0604030504040204" pitchFamily="34" charset="0"/>
                  </a:rPr>
                  <a:t>Object</a:t>
                </a:r>
                <a:endParaRPr lang="ko-KR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xmlns="" id="{D131E17D-17F2-40D2-BE35-84DDC9FD44CF}"/>
                  </a:ext>
                </a:extLst>
              </p:cNvPr>
              <p:cNvCxnSpPr/>
              <p:nvPr/>
            </p:nvCxnSpPr>
            <p:spPr>
              <a:xfrm flipH="1">
                <a:off x="2196047" y="5372800"/>
                <a:ext cx="900046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xmlns="" id="{3363CAB8-896D-4F8B-9BFF-E78AA3E8C560}"/>
                  </a:ext>
                </a:extLst>
              </p:cNvPr>
              <p:cNvCxnSpPr/>
              <p:nvPr/>
            </p:nvCxnSpPr>
            <p:spPr>
              <a:xfrm flipH="1">
                <a:off x="4319964" y="5217158"/>
                <a:ext cx="612729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xmlns="" id="{7A2D435D-6B28-496A-98C2-664C20F13E12}"/>
                  </a:ext>
                </a:extLst>
              </p:cNvPr>
              <p:cNvCxnSpPr/>
              <p:nvPr/>
            </p:nvCxnSpPr>
            <p:spPr>
              <a:xfrm>
                <a:off x="4365999" y="5445856"/>
                <a:ext cx="611141" cy="0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xmlns="" id="{69641778-BDF6-4ABA-AC98-05D989716E8F}"/>
                  </a:ext>
                </a:extLst>
              </p:cNvPr>
              <p:cNvCxnSpPr/>
              <p:nvPr/>
            </p:nvCxnSpPr>
            <p:spPr>
              <a:xfrm flipH="1" flipV="1">
                <a:off x="6299430" y="5294979"/>
                <a:ext cx="1225459" cy="6353"/>
              </a:xfrm>
              <a:prstGeom prst="straightConnector1">
                <a:avLst/>
              </a:prstGeom>
              <a:ln w="28575">
                <a:solidFill>
                  <a:srgbClr val="002060"/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703" name="TextBox 24"/>
            <p:cNvSpPr txBox="1">
              <a:spLocks noChangeArrowheads="1"/>
            </p:cNvSpPr>
            <p:nvPr/>
          </p:nvSpPr>
          <p:spPr bwMode="auto">
            <a:xfrm>
              <a:off x="1907704" y="5013176"/>
              <a:ext cx="9001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>
                  <a:latin typeface="Tahoma" pitchFamily="34" charset="0"/>
                  <a:cs typeface="Tahoma" pitchFamily="34" charset="0"/>
                </a:rPr>
                <a:t>CAN</a:t>
              </a:r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9704" name="TextBox 25"/>
            <p:cNvSpPr txBox="1">
              <a:spLocks noChangeArrowheads="1"/>
            </p:cNvSpPr>
            <p:nvPr/>
          </p:nvSpPr>
          <p:spPr bwMode="auto">
            <a:xfrm>
              <a:off x="3887924" y="4828510"/>
              <a:ext cx="9001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>
                  <a:latin typeface="Tahoma" pitchFamily="34" charset="0"/>
                  <a:cs typeface="Tahoma" pitchFamily="34" charset="0"/>
                </a:rPr>
                <a:t>I2C</a:t>
              </a:r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9705" name="TextBox 28"/>
            <p:cNvSpPr txBox="1">
              <a:spLocks noChangeArrowheads="1"/>
            </p:cNvSpPr>
            <p:nvPr/>
          </p:nvSpPr>
          <p:spPr bwMode="auto">
            <a:xfrm>
              <a:off x="6156176" y="4931876"/>
              <a:ext cx="12241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>
                  <a:latin typeface="Tahoma" pitchFamily="34" charset="0"/>
                  <a:cs typeface="Tahoma" pitchFamily="34" charset="0"/>
                </a:rPr>
                <a:t>Distance</a:t>
              </a:r>
              <a:endParaRPr lang="ko-KR" altLang="en-US">
                <a:latin typeface="Tahoma" pitchFamily="34" charset="0"/>
                <a:cs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55FAD40-4AC7-4675-BCDD-9DABC032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03</a:t>
            </a:r>
            <a:r>
              <a:rPr lang="en-US" altLang="ko-KR" b="1">
                <a:solidFill>
                  <a:schemeClr val="tx1"/>
                </a:solidFill>
              </a:rPr>
              <a:t> </a:t>
            </a:r>
            <a:r>
              <a:rPr b="1">
                <a:solidFill>
                  <a:schemeClr val="tx1"/>
                </a:solidFill>
              </a:rPr>
              <a:t>시스템 </a:t>
            </a:r>
            <a:r>
              <a:rPr b="1" err="1">
                <a:solidFill>
                  <a:schemeClr val="tx1"/>
                </a:solidFill>
              </a:rPr>
              <a:t>아키텍쳐</a:t>
            </a:r>
            <a:r>
              <a:rPr b="1">
                <a:solidFill>
                  <a:schemeClr val="tx1"/>
                </a:solidFill>
              </a:rPr>
              <a:t> </a:t>
            </a:r>
            <a:r>
              <a:rPr lang="en-US" altLang="ko-KR" b="1">
                <a:solidFill>
                  <a:schemeClr val="tx1"/>
                </a:solidFill>
              </a:rPr>
              <a:t>– </a:t>
            </a:r>
            <a:r>
              <a:rPr b="1">
                <a:solidFill>
                  <a:schemeClr val="tx1"/>
                </a:solidFill>
              </a:rPr>
              <a:t>차량 배치</a:t>
            </a:r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19459" name="그룹 88"/>
          <p:cNvGrpSpPr>
            <a:grpSpLocks/>
          </p:cNvGrpSpPr>
          <p:nvPr/>
        </p:nvGrpSpPr>
        <p:grpSpPr bwMode="auto">
          <a:xfrm>
            <a:off x="144463" y="1511300"/>
            <a:ext cx="8820150" cy="4108450"/>
            <a:chOff x="822499" y="1428272"/>
            <a:chExt cx="10582785" cy="4820575"/>
          </a:xfrm>
        </p:grpSpPr>
        <p:sp>
          <p:nvSpPr>
            <p:cNvPr id="90" name="사각형: 둥근 모서리 2">
              <a:extLst>
                <a:ext uri="{FF2B5EF4-FFF2-40B4-BE49-F238E27FC236}">
                  <a16:creationId xmlns:a16="http://schemas.microsoft.com/office/drawing/2014/main" xmlns="" id="{1BF49459-DCFC-4CDA-A1B0-3526CB7248EE}"/>
                </a:ext>
              </a:extLst>
            </p:cNvPr>
            <p:cNvSpPr/>
            <p:nvPr/>
          </p:nvSpPr>
          <p:spPr>
            <a:xfrm>
              <a:off x="822499" y="1428272"/>
              <a:ext cx="10582785" cy="4820575"/>
            </a:xfrm>
            <a:prstGeom prst="roundRect">
              <a:avLst/>
            </a:prstGeom>
            <a:solidFill>
              <a:srgbClr val="82FFFF">
                <a:lumMod val="20000"/>
                <a:lumOff val="80000"/>
              </a:srgbClr>
            </a:solidFill>
            <a:ln w="158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Tw Cen MT"/>
                <a:ea typeface="맑은 고딕"/>
              </a:endParaRPr>
            </a:p>
          </p:txBody>
        </p:sp>
        <p:pic>
          <p:nvPicPr>
            <p:cNvPr id="19461" name="그림 9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36494" y="2068821"/>
              <a:ext cx="7315834" cy="3520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2" name="그림 91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3338091" y="3471141"/>
              <a:ext cx="1085006" cy="688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3" name="그림 92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2823189" y="3658968"/>
              <a:ext cx="519418" cy="359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4" name="그림 93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72196" y="4332409"/>
              <a:ext cx="506028" cy="558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5" name="그림 94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54184" y="3403986"/>
              <a:ext cx="1371026" cy="558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466" name="직선 화살표 연결선 104"/>
            <p:cNvCxnSpPr>
              <a:cxnSpLocks/>
            </p:cNvCxnSpPr>
            <p:nvPr/>
          </p:nvCxnSpPr>
          <p:spPr bwMode="auto">
            <a:xfrm>
              <a:off x="5305564" y="1928993"/>
              <a:ext cx="34133" cy="1474994"/>
            </a:xfrm>
            <a:prstGeom prst="straightConnector1">
              <a:avLst/>
            </a:prstGeom>
            <a:noFill/>
            <a:ln w="38100" algn="ctr">
              <a:noFill/>
              <a:round/>
              <a:headEnd/>
              <a:tailEnd type="triangle" w="med" len="med"/>
            </a:ln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4322B66A-FFF0-4D5E-BE8F-7E4772A9E464}"/>
                </a:ext>
              </a:extLst>
            </p:cNvPr>
            <p:cNvSpPr txBox="1"/>
            <p:nvPr/>
          </p:nvSpPr>
          <p:spPr>
            <a:xfrm>
              <a:off x="4765329" y="1558658"/>
              <a:ext cx="1794273" cy="361357"/>
            </a:xfrm>
            <a:prstGeom prst="rect">
              <a:avLst/>
            </a:prstGeom>
            <a:solidFill>
              <a:srgbClr val="FAA93A">
                <a:lumMod val="40000"/>
                <a:lumOff val="60000"/>
              </a:srgbClr>
            </a:solidFill>
            <a:ln>
              <a:noFill/>
            </a:ln>
          </p:spPr>
          <p:txBody>
            <a:bodyPr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kern="0" dirty="0">
                  <a:solidFill>
                    <a:prstClr val="black"/>
                  </a:solidFill>
                  <a:latin typeface="Tw Cen MT"/>
                  <a:ea typeface="맑은 고딕"/>
                </a:rPr>
                <a:t>USB 3.0 CAMERA</a:t>
              </a:r>
              <a:endParaRPr kumimoji="0" lang="ko-KR" altLang="en-US" sz="1400" kern="0" dirty="0">
                <a:solidFill>
                  <a:prstClr val="black"/>
                </a:solidFill>
                <a:latin typeface="Tw Cen MT"/>
                <a:ea typeface="맑은 고딕"/>
              </a:endParaRPr>
            </a:p>
          </p:txBody>
        </p:sp>
        <p:cxnSp>
          <p:nvCxnSpPr>
            <p:cNvPr id="19468" name="직선 화살표 연결선 106"/>
            <p:cNvCxnSpPr>
              <a:cxnSpLocks/>
              <a:endCxn id="0" idx="3"/>
            </p:cNvCxnSpPr>
            <p:nvPr/>
          </p:nvCxnSpPr>
          <p:spPr bwMode="auto">
            <a:xfrm>
              <a:off x="3719355" y="1940060"/>
              <a:ext cx="161240" cy="1332681"/>
            </a:xfrm>
            <a:prstGeom prst="straightConnector1">
              <a:avLst/>
            </a:prstGeom>
            <a:noFill/>
            <a:ln w="38100" algn="ctr">
              <a:noFill/>
              <a:round/>
              <a:headEnd/>
              <a:tailEnd type="triangle" w="med" len="med"/>
            </a:ln>
          </p:spPr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4AF59ED7-6D9B-4C49-B052-38351AADB683}"/>
                </a:ext>
              </a:extLst>
            </p:cNvPr>
            <p:cNvSpPr txBox="1"/>
            <p:nvPr/>
          </p:nvSpPr>
          <p:spPr>
            <a:xfrm>
              <a:off x="3424386" y="1567972"/>
              <a:ext cx="588567" cy="361357"/>
            </a:xfrm>
            <a:prstGeom prst="rect">
              <a:avLst/>
            </a:prstGeom>
            <a:solidFill>
              <a:srgbClr val="FAA93A">
                <a:lumMod val="40000"/>
                <a:lumOff val="60000"/>
              </a:srgbClr>
            </a:solidFill>
            <a:ln>
              <a:noFill/>
            </a:ln>
          </p:spPr>
          <p:txBody>
            <a:bodyPr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kern="0" dirty="0">
                  <a:solidFill>
                    <a:prstClr val="black"/>
                  </a:solidFill>
                  <a:latin typeface="Tw Cen MT"/>
                  <a:ea typeface="맑은 고딕"/>
                </a:rPr>
                <a:t>DSP</a:t>
              </a:r>
              <a:endParaRPr kumimoji="0" lang="ko-KR" altLang="en-US" sz="1400" kern="0" dirty="0">
                <a:solidFill>
                  <a:prstClr val="black"/>
                </a:solidFill>
                <a:latin typeface="Tw Cen MT"/>
                <a:ea typeface="맑은 고딕"/>
              </a:endParaRPr>
            </a:p>
          </p:txBody>
        </p:sp>
        <p:cxnSp>
          <p:nvCxnSpPr>
            <p:cNvPr id="19470" name="직선 화살표 연결선 131"/>
            <p:cNvCxnSpPr>
              <a:cxnSpLocks/>
              <a:endCxn id="0" idx="2"/>
            </p:cNvCxnSpPr>
            <p:nvPr/>
          </p:nvCxnSpPr>
          <p:spPr bwMode="auto">
            <a:xfrm flipH="1" flipV="1">
              <a:off x="6025210" y="4890975"/>
              <a:ext cx="794750" cy="741164"/>
            </a:xfrm>
            <a:prstGeom prst="straightConnector1">
              <a:avLst/>
            </a:prstGeom>
            <a:noFill/>
            <a:ln w="38100" algn="ctr">
              <a:noFill/>
              <a:round/>
              <a:headEnd/>
              <a:tailEnd type="triangle" w="med" len="med"/>
            </a:ln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19F8237B-7869-4227-8B87-00CEA47BEE4B}"/>
                </a:ext>
              </a:extLst>
            </p:cNvPr>
            <p:cNvSpPr txBox="1"/>
            <p:nvPr/>
          </p:nvSpPr>
          <p:spPr>
            <a:xfrm>
              <a:off x="5942464" y="5686322"/>
              <a:ext cx="739043" cy="359495"/>
            </a:xfrm>
            <a:prstGeom prst="rect">
              <a:avLst/>
            </a:prstGeom>
            <a:solidFill>
              <a:srgbClr val="B258D3">
                <a:lumMod val="40000"/>
                <a:lumOff val="60000"/>
              </a:srgbClr>
            </a:solidFill>
            <a:ln>
              <a:noFill/>
            </a:ln>
          </p:spPr>
          <p:txBody>
            <a:bodyPr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kern="0" dirty="0">
                  <a:solidFill>
                    <a:prstClr val="black"/>
                  </a:solidFill>
                  <a:latin typeface="Tw Cen MT"/>
                  <a:ea typeface="맑은 고딕"/>
                </a:rPr>
                <a:t>MCU</a:t>
              </a:r>
              <a:endParaRPr kumimoji="0" lang="ko-KR" altLang="en-US" sz="1400" kern="0" dirty="0">
                <a:solidFill>
                  <a:prstClr val="black"/>
                </a:solidFill>
                <a:latin typeface="Tw Cen MT"/>
                <a:ea typeface="맑은 고딕"/>
              </a:endParaRPr>
            </a:p>
          </p:txBody>
        </p:sp>
        <p:cxnSp>
          <p:nvCxnSpPr>
            <p:cNvPr id="19472" name="직선 화살표 연결선 135"/>
            <p:cNvCxnSpPr>
              <a:cxnSpLocks/>
            </p:cNvCxnSpPr>
            <p:nvPr/>
          </p:nvCxnSpPr>
          <p:spPr bwMode="auto">
            <a:xfrm flipH="1" flipV="1">
              <a:off x="3173440" y="4098268"/>
              <a:ext cx="918664" cy="1610131"/>
            </a:xfrm>
            <a:prstGeom prst="straightConnector1">
              <a:avLst/>
            </a:prstGeom>
            <a:noFill/>
            <a:ln w="38100" algn="ctr">
              <a:noFill/>
              <a:round/>
              <a:headEnd/>
              <a:tailEnd type="triangle" w="med" len="med"/>
            </a:ln>
          </p:spPr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ACB6EB2A-B281-4D44-B724-41BCC2167EC5}"/>
                </a:ext>
              </a:extLst>
            </p:cNvPr>
            <p:cNvSpPr txBox="1"/>
            <p:nvPr/>
          </p:nvSpPr>
          <p:spPr>
            <a:xfrm>
              <a:off x="3719622" y="5654658"/>
              <a:ext cx="744757" cy="36135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kern="0" dirty="0">
                  <a:solidFill>
                    <a:prstClr val="black"/>
                  </a:solidFill>
                  <a:latin typeface="Tw Cen MT"/>
                  <a:ea typeface="맑은 고딕"/>
                </a:rPr>
                <a:t>FPGA</a:t>
              </a:r>
              <a:endParaRPr kumimoji="0" lang="ko-KR" altLang="en-US" sz="1400" kern="0" dirty="0">
                <a:solidFill>
                  <a:prstClr val="black"/>
                </a:solidFill>
                <a:latin typeface="Tw Cen MT"/>
                <a:ea typeface="맑은 고딕"/>
              </a:endParaRPr>
            </a:p>
          </p:txBody>
        </p:sp>
        <p:pic>
          <p:nvPicPr>
            <p:cNvPr id="19474" name="그림 137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6200000" flipH="1">
              <a:off x="1963749" y="3362191"/>
              <a:ext cx="571015" cy="1013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475" name="직선 화살표 연결선 138"/>
            <p:cNvCxnSpPr>
              <a:cxnSpLocks/>
            </p:cNvCxnSpPr>
            <p:nvPr/>
          </p:nvCxnSpPr>
          <p:spPr bwMode="auto">
            <a:xfrm flipV="1">
              <a:off x="2137126" y="4225773"/>
              <a:ext cx="618956" cy="1445653"/>
            </a:xfrm>
            <a:prstGeom prst="straightConnector1">
              <a:avLst/>
            </a:prstGeom>
            <a:noFill/>
            <a:ln w="38100" algn="ctr">
              <a:noFill/>
              <a:round/>
              <a:headEnd/>
              <a:tailEnd type="triangle" w="med" len="med"/>
            </a:ln>
          </p:spPr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xmlns="" id="{2E06CDBA-5BCA-4921-B3FC-A330A70759FD}"/>
                </a:ext>
              </a:extLst>
            </p:cNvPr>
            <p:cNvSpPr txBox="1"/>
            <p:nvPr/>
          </p:nvSpPr>
          <p:spPr>
            <a:xfrm>
              <a:off x="1371067" y="5671421"/>
              <a:ext cx="1531418" cy="36135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kern="0" dirty="0">
                  <a:solidFill>
                    <a:prstClr val="black"/>
                  </a:solidFill>
                  <a:latin typeface="Tw Cen MT"/>
                  <a:ea typeface="맑은 고딕"/>
                </a:rPr>
                <a:t>Garmin Lidar</a:t>
              </a:r>
              <a:endParaRPr kumimoji="0" lang="ko-KR" altLang="en-US" sz="1400" kern="0" dirty="0">
                <a:solidFill>
                  <a:prstClr val="black"/>
                </a:solidFill>
                <a:latin typeface="Tw Cen MT"/>
                <a:ea typeface="맑은 고딕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3F910EB4-076E-46FE-B943-4DA958D3A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1) </a:t>
            </a:r>
            <a:r>
              <a:rPr lang="en-US" altLang="ko-KR" b="1" err="1">
                <a:solidFill>
                  <a:schemeClr val="tx1"/>
                </a:solidFill>
              </a:rPr>
              <a:t>Vivado</a:t>
            </a:r>
            <a:r>
              <a:rPr lang="en-US" altLang="ko-KR" b="1">
                <a:solidFill>
                  <a:schemeClr val="tx1"/>
                </a:solidFill>
              </a:rPr>
              <a:t> + SDK</a:t>
            </a:r>
          </a:p>
        </p:txBody>
      </p:sp>
      <p:sp>
        <p:nvSpPr>
          <p:cNvPr id="30723" name="TextBox 3"/>
          <p:cNvSpPr txBox="1">
            <a:spLocks noChangeArrowheads="1"/>
          </p:cNvSpPr>
          <p:nvPr/>
        </p:nvSpPr>
        <p:spPr bwMode="auto">
          <a:xfrm>
            <a:off x="468313" y="1052513"/>
            <a:ext cx="7920037" cy="466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(1)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Vivado Hardware Design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</a:t>
            </a: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Digilent Pmod CAN module (SPI2CAN)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사용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   - Digilent Pmod CAN IP Library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사용하여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PL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설계</a:t>
            </a: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   - AXI-Lite SPI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 방식으로 제어</a:t>
            </a: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4888" y="1022350"/>
            <a:ext cx="2260600" cy="183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050" y="2997200"/>
            <a:ext cx="7878763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56A2BD9-F430-4B69-B9E8-1566CC8267EF}"/>
              </a:ext>
            </a:extLst>
          </p:cNvPr>
          <p:cNvSpPr/>
          <p:nvPr/>
        </p:nvSpPr>
        <p:spPr>
          <a:xfrm>
            <a:off x="5795963" y="3500438"/>
            <a:ext cx="1871662" cy="1296987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9BDB86C-B572-4227-9159-3ED7224C6051}"/>
              </a:ext>
            </a:extLst>
          </p:cNvPr>
          <p:cNvSpPr/>
          <p:nvPr/>
        </p:nvSpPr>
        <p:spPr>
          <a:xfrm>
            <a:off x="3779838" y="3141663"/>
            <a:ext cx="1749425" cy="1727200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0702D6AD-B8A5-47B6-BC76-8F2BE6814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1) </a:t>
            </a:r>
            <a:r>
              <a:rPr lang="en-US" altLang="ko-KR" b="1" err="1">
                <a:solidFill>
                  <a:schemeClr val="tx1"/>
                </a:solidFill>
              </a:rPr>
              <a:t>Vivado</a:t>
            </a:r>
            <a:r>
              <a:rPr lang="en-US" altLang="ko-KR" b="1">
                <a:solidFill>
                  <a:schemeClr val="tx1"/>
                </a:solidFill>
              </a:rPr>
              <a:t> + SDK</a:t>
            </a:r>
          </a:p>
        </p:txBody>
      </p:sp>
      <p:sp>
        <p:nvSpPr>
          <p:cNvPr id="31747" name="TextBox 3"/>
          <p:cNvSpPr txBox="1">
            <a:spLocks noChangeArrowheads="1"/>
          </p:cNvSpPr>
          <p:nvPr/>
        </p:nvSpPr>
        <p:spPr bwMode="auto">
          <a:xfrm>
            <a:off x="468313" y="1052513"/>
            <a:ext cx="7920037" cy="133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(2) Digilent TX.c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예제 실행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Transmit Data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를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레지스터에 쓰는 부분</a:t>
            </a:r>
            <a:endParaRPr lang="en-US" altLang="ko-KR" b="1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  - BaseAddress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+ RegOffset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에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RegisterValue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값을 씀</a:t>
            </a: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1403350" y="2420938"/>
            <a:ext cx="5753100" cy="3816350"/>
            <a:chOff x="1763688" y="2497435"/>
            <a:chExt cx="5112568" cy="3391426"/>
          </a:xfrm>
        </p:grpSpPr>
        <p:pic>
          <p:nvPicPr>
            <p:cNvPr id="3175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80381" y="4041011"/>
              <a:ext cx="5095875" cy="1847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63688" y="2497435"/>
              <a:ext cx="4981575" cy="56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63688" y="3265305"/>
              <a:ext cx="4791075" cy="542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25039110-DB70-4C06-86F5-DD9C7BC9C02E}"/>
              </a:ext>
            </a:extLst>
          </p:cNvPr>
          <p:cNvCxnSpPr/>
          <p:nvPr/>
        </p:nvCxnSpPr>
        <p:spPr>
          <a:xfrm>
            <a:off x="2670175" y="2997200"/>
            <a:ext cx="4124325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AD3BF8D9-8E7F-40EF-9DD8-1DEDC77865F6}"/>
              </a:ext>
            </a:extLst>
          </p:cNvPr>
          <p:cNvCxnSpPr/>
          <p:nvPr/>
        </p:nvCxnSpPr>
        <p:spPr>
          <a:xfrm>
            <a:off x="1763713" y="5084763"/>
            <a:ext cx="4124325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882561E8-65D0-4E3D-8E5F-57FFBD6147C8}"/>
              </a:ext>
            </a:extLst>
          </p:cNvPr>
          <p:cNvCxnSpPr/>
          <p:nvPr/>
        </p:nvCxnSpPr>
        <p:spPr>
          <a:xfrm>
            <a:off x="1763713" y="5300663"/>
            <a:ext cx="1655762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4B02FB0-7C5E-4362-96D7-BF1BBF33B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1) </a:t>
            </a:r>
            <a:r>
              <a:rPr lang="en-US" altLang="ko-KR" b="1" err="1">
                <a:solidFill>
                  <a:schemeClr val="tx1"/>
                </a:solidFill>
              </a:rPr>
              <a:t>Vivado</a:t>
            </a:r>
            <a:r>
              <a:rPr lang="en-US" altLang="ko-KR" b="1">
                <a:solidFill>
                  <a:schemeClr val="tx1"/>
                </a:solidFill>
              </a:rPr>
              <a:t> + SDK</a:t>
            </a:r>
          </a:p>
        </p:txBody>
      </p:sp>
      <p:sp>
        <p:nvSpPr>
          <p:cNvPr id="32771" name="TextBox 3"/>
          <p:cNvSpPr txBox="1">
            <a:spLocks noChangeArrowheads="1"/>
          </p:cNvSpPr>
          <p:nvPr/>
        </p:nvSpPr>
        <p:spPr bwMode="auto">
          <a:xfrm>
            <a:off x="468313" y="1052513"/>
            <a:ext cx="79200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(2) Digilent TX.c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예제 실행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</a:t>
            </a: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AXI-Lite SPI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레지스터 제어 </a:t>
            </a:r>
            <a:r>
              <a:rPr lang="en-US" altLang="ko-KR" sz="1400" b="1">
                <a:latin typeface="Tahoma" pitchFamily="34" charset="0"/>
                <a:ea typeface="맑은 고딕" pitchFamily="50" charset="-127"/>
                <a:cs typeface="Tahoma" pitchFamily="34" charset="0"/>
              </a:rPr>
              <a:t>(ds742 </a:t>
            </a:r>
            <a:r>
              <a:rPr lang="ko-KR" altLang="en-US" sz="1400" b="1">
                <a:latin typeface="Tahoma" pitchFamily="34" charset="0"/>
                <a:ea typeface="맑은 고딕" pitchFamily="50" charset="-127"/>
                <a:cs typeface="Tahoma" pitchFamily="34" charset="0"/>
              </a:rPr>
              <a:t>문서 참조</a:t>
            </a:r>
            <a:r>
              <a:rPr lang="en-US" altLang="ko-KR" sz="1400" b="1">
                <a:latin typeface="Tahoma" pitchFamily="34" charset="0"/>
                <a:ea typeface="맑은 고딕" pitchFamily="50" charset="-127"/>
                <a:cs typeface="Tahoma" pitchFamily="34" charset="0"/>
              </a:rPr>
              <a:t>)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320675" y="2200275"/>
            <a:ext cx="5095875" cy="3600450"/>
            <a:chOff x="1522941" y="2070224"/>
            <a:chExt cx="5810086" cy="4104456"/>
          </a:xfrm>
        </p:grpSpPr>
        <p:pic>
          <p:nvPicPr>
            <p:cNvPr id="327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2941" y="2070224"/>
              <a:ext cx="5810086" cy="4104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1AA24507-289A-40AD-AD78-0CA83749750B}"/>
                </a:ext>
              </a:extLst>
            </p:cNvPr>
            <p:cNvSpPr/>
            <p:nvPr/>
          </p:nvSpPr>
          <p:spPr>
            <a:xfrm>
              <a:off x="1522941" y="3789463"/>
              <a:ext cx="5714157" cy="432525"/>
            </a:xfrm>
            <a:prstGeom prst="rect">
              <a:avLst/>
            </a:prstGeom>
            <a:noFill/>
            <a:ln w="3810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03900" y="2546350"/>
            <a:ext cx="261937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6E7F221C-3E35-4728-A9C6-D18870EE3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1) </a:t>
            </a:r>
            <a:r>
              <a:rPr lang="en-US" altLang="ko-KR" b="1" err="1">
                <a:solidFill>
                  <a:schemeClr val="tx1"/>
                </a:solidFill>
              </a:rPr>
              <a:t>Vivado</a:t>
            </a:r>
            <a:r>
              <a:rPr lang="en-US" altLang="ko-KR" b="1">
                <a:solidFill>
                  <a:schemeClr val="tx1"/>
                </a:solidFill>
              </a:rPr>
              <a:t> + SDK</a:t>
            </a:r>
          </a:p>
        </p:txBody>
      </p:sp>
      <p:sp>
        <p:nvSpPr>
          <p:cNvPr id="33795" name="TextBox 3"/>
          <p:cNvSpPr txBox="1">
            <a:spLocks noChangeArrowheads="1"/>
          </p:cNvSpPr>
          <p:nvPr/>
        </p:nvSpPr>
        <p:spPr bwMode="auto">
          <a:xfrm>
            <a:off x="468313" y="1052513"/>
            <a:ext cx="7920037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(2) Digilent TX.c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예제 실행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Transmit Data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를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레지스터에 쓰는 부분</a:t>
            </a:r>
            <a:endParaRPr lang="en-US" altLang="ko-KR" b="1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Tahoma" pitchFamily="34" charset="0"/>
                <a:ea typeface="맑은 고딕" pitchFamily="50" charset="-127"/>
                <a:cs typeface="Tahoma" pitchFamily="34" charset="0"/>
              </a:rPr>
              <a:t>  - 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BaseAddress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+ RegOffset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에 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RegisterValue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값을 씀</a:t>
            </a: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 : BaseAddress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는 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Vivado – Address Editor</a:t>
            </a:r>
            <a:r>
              <a:rPr lang="ko-KR" altLang="en-US" sz="1600">
                <a:latin typeface="Tahoma" pitchFamily="34" charset="0"/>
                <a:ea typeface="맑은 고딕" pitchFamily="50" charset="-127"/>
                <a:cs typeface="Tahoma" pitchFamily="34" charset="0"/>
              </a:rPr>
              <a:t>에서 확인</a:t>
            </a:r>
            <a:endParaRPr lang="en-US" altLang="ko-KR" sz="1600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동작 확인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(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약 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1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시간 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3000</a:t>
            </a:r>
            <a:r>
              <a:rPr lang="ko-KR" altLang="en-US" sz="1400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번 이상 전송</a:t>
            </a:r>
            <a:r>
              <a:rPr lang="en-US" altLang="ko-KR" sz="1400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  <p:grpSp>
        <p:nvGrpSpPr>
          <p:cNvPr id="2" name="그룹 6"/>
          <p:cNvGrpSpPr>
            <a:grpSpLocks/>
          </p:cNvGrpSpPr>
          <p:nvPr/>
        </p:nvGrpSpPr>
        <p:grpSpPr bwMode="auto">
          <a:xfrm>
            <a:off x="1393825" y="2708275"/>
            <a:ext cx="5699125" cy="1557338"/>
            <a:chOff x="1394271" y="2851770"/>
            <a:chExt cx="6067425" cy="1657350"/>
          </a:xfrm>
        </p:grpSpPr>
        <p:pic>
          <p:nvPicPr>
            <p:cNvPr id="33802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94271" y="2851770"/>
              <a:ext cx="6067425" cy="165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A9EDC8B9-6CAF-40DB-8AFD-6F2D6D6580A7}"/>
                </a:ext>
              </a:extLst>
            </p:cNvPr>
            <p:cNvCxnSpPr/>
            <p:nvPr/>
          </p:nvCxnSpPr>
          <p:spPr>
            <a:xfrm>
              <a:off x="2844369" y="4221914"/>
              <a:ext cx="4392546" cy="0"/>
            </a:xfrm>
            <a:prstGeom prst="line">
              <a:avLst/>
            </a:prstGeom>
            <a:ln w="381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7"/>
          <p:cNvGrpSpPr>
            <a:grpSpLocks/>
          </p:cNvGrpSpPr>
          <p:nvPr/>
        </p:nvGrpSpPr>
        <p:grpSpPr bwMode="auto">
          <a:xfrm>
            <a:off x="1258888" y="4810125"/>
            <a:ext cx="6626225" cy="1714500"/>
            <a:chOff x="971600" y="4797152"/>
            <a:chExt cx="6624736" cy="1714500"/>
          </a:xfrm>
        </p:grpSpPr>
        <p:pic>
          <p:nvPicPr>
            <p:cNvPr id="3379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71600" y="4797152"/>
              <a:ext cx="1600200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799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411760" y="4935264"/>
              <a:ext cx="1774741" cy="157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800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378052" y="4987652"/>
              <a:ext cx="15621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801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034236" y="4987652"/>
              <a:ext cx="1562100" cy="1038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C49CFFFE-EA24-48B2-B6E1-0A5AD718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2) </a:t>
            </a:r>
            <a:r>
              <a:rPr lang="en-US" altLang="ko-KR" b="1" err="1">
                <a:solidFill>
                  <a:schemeClr val="tx1"/>
                </a:solidFill>
              </a:rPr>
              <a:t>Vivado</a:t>
            </a:r>
            <a:r>
              <a:rPr lang="en-US" altLang="ko-KR" b="1">
                <a:solidFill>
                  <a:schemeClr val="tx1"/>
                </a:solidFill>
              </a:rPr>
              <a:t> + </a:t>
            </a:r>
            <a:r>
              <a:rPr lang="en-US" altLang="ko-KR" b="1" err="1">
                <a:solidFill>
                  <a:schemeClr val="tx1"/>
                </a:solidFill>
              </a:rPr>
              <a:t>Petalinux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468313" y="1052513"/>
            <a:ext cx="82804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Vivado Design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수정</a:t>
            </a: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ZYNQ PS SPI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사용</a:t>
            </a:r>
            <a:endParaRPr lang="en-US" altLang="ko-KR" b="1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- Pmod CAN IP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를 이용하고자 하였으나 디바이스 드라이버 단의 에러 발생 </a:t>
            </a:r>
            <a:endParaRPr lang="en-US" altLang="ko-KR" sz="1600">
              <a:latin typeface="Tahoma" pitchFamily="34" charset="0"/>
              <a:cs typeface="Tahoma" pitchFamily="34" charset="0"/>
            </a:endParaRPr>
          </a:p>
          <a:p>
            <a:pPr marL="342900" indent="-342900">
              <a:lnSpc>
                <a:spcPct val="150000"/>
              </a:lnSpc>
            </a:pPr>
            <a:endParaRPr lang="en-US" altLang="ko-KR" b="1">
              <a:latin typeface="Tahoma" pitchFamily="34" charset="0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endParaRPr lang="en-US" altLang="ko-KR" b="1">
              <a:latin typeface="Tahoma" pitchFamily="34" charset="0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endParaRPr lang="en-US" altLang="ko-KR" b="1">
              <a:latin typeface="Tahoma" pitchFamily="34" charset="0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endParaRPr lang="en-US" altLang="ko-KR" b="1">
              <a:latin typeface="Tahoma" pitchFamily="34" charset="0"/>
              <a:ea typeface="맑은 고딕" pitchFamily="50" charset="-127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 - ZYNQ PS SPI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사용하는 것으로 수정</a:t>
            </a:r>
            <a:endParaRPr lang="en-US" altLang="ko-KR" sz="1600" b="1">
              <a:latin typeface="Tahoma" pitchFamily="34" charset="0"/>
              <a:ea typeface="맑은 고딕" pitchFamily="50" charset="-127"/>
            </a:endParaRPr>
          </a:p>
        </p:txBody>
      </p:sp>
      <p:grpSp>
        <p:nvGrpSpPr>
          <p:cNvPr id="2" name="그룹 12"/>
          <p:cNvGrpSpPr>
            <a:grpSpLocks/>
          </p:cNvGrpSpPr>
          <p:nvPr/>
        </p:nvGrpSpPr>
        <p:grpSpPr bwMode="auto">
          <a:xfrm>
            <a:off x="2052638" y="2349500"/>
            <a:ext cx="4319587" cy="1511300"/>
            <a:chOff x="2026787" y="2428088"/>
            <a:chExt cx="5531334" cy="1937016"/>
          </a:xfrm>
        </p:grpSpPr>
        <p:pic>
          <p:nvPicPr>
            <p:cNvPr id="34822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26787" y="2428088"/>
              <a:ext cx="5531334" cy="1937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84D421DB-9F76-4303-B6BC-5409EB7801CF}"/>
                </a:ext>
              </a:extLst>
            </p:cNvPr>
            <p:cNvCxnSpPr/>
            <p:nvPr/>
          </p:nvCxnSpPr>
          <p:spPr>
            <a:xfrm>
              <a:off x="2026787" y="3500365"/>
              <a:ext cx="3193578" cy="0"/>
            </a:xfrm>
            <a:prstGeom prst="line">
              <a:avLst/>
            </a:prstGeom>
            <a:ln w="381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D26B9418-3090-4776-A35E-05AD01BEAE01}"/>
                </a:ext>
              </a:extLst>
            </p:cNvPr>
            <p:cNvCxnSpPr/>
            <p:nvPr/>
          </p:nvCxnSpPr>
          <p:spPr>
            <a:xfrm>
              <a:off x="2026787" y="3933752"/>
              <a:ext cx="3193578" cy="0"/>
            </a:xfrm>
            <a:prstGeom prst="line">
              <a:avLst/>
            </a:prstGeom>
            <a:ln w="381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7113" y="4292600"/>
            <a:ext cx="3830637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73129981-5F93-4324-B6ED-9FACCAD6B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2) </a:t>
            </a:r>
            <a:r>
              <a:rPr lang="en-US" altLang="ko-KR" b="1" err="1">
                <a:solidFill>
                  <a:schemeClr val="tx1"/>
                </a:solidFill>
              </a:rPr>
              <a:t>Vivado</a:t>
            </a:r>
            <a:r>
              <a:rPr lang="en-US" altLang="ko-KR" b="1">
                <a:solidFill>
                  <a:schemeClr val="tx1"/>
                </a:solidFill>
              </a:rPr>
              <a:t> + </a:t>
            </a:r>
            <a:r>
              <a:rPr lang="en-US" altLang="ko-KR" b="1" err="1">
                <a:solidFill>
                  <a:schemeClr val="tx1"/>
                </a:solidFill>
              </a:rPr>
              <a:t>Petalinux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5843" name="TextBox 4"/>
          <p:cNvSpPr txBox="1">
            <a:spLocks noChangeArrowheads="1"/>
          </p:cNvSpPr>
          <p:nvPr/>
        </p:nvSpPr>
        <p:spPr bwMode="auto">
          <a:xfrm>
            <a:off x="468313" y="1052513"/>
            <a:ext cx="8280400" cy="387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(2) </a:t>
            </a:r>
            <a:r>
              <a:rPr lang="en-US" altLang="ko-KR" b="1" dirty="0" err="1">
                <a:latin typeface="Tahoma" pitchFamily="34" charset="0"/>
                <a:ea typeface="맑은 고딕" pitchFamily="50" charset="-127"/>
                <a:cs typeface="Tahoma" pitchFamily="34" charset="0"/>
              </a:rPr>
              <a:t>Petalinux</a:t>
            </a:r>
            <a:endParaRPr lang="en-US" altLang="ko-KR" b="1" dirty="0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Tahoma" pitchFamily="34" charset="0"/>
                <a:ea typeface="맑은 고딕" pitchFamily="50" charset="-127"/>
                <a:cs typeface="Tahoma" pitchFamily="34" charset="0"/>
              </a:rPr>
              <a:t> 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Device File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생성</a:t>
            </a:r>
            <a:endParaRPr lang="en-US" altLang="ko-KR" b="1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- User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단에서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SPI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장치에 접근하기 위해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config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설정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-&gt; User mode SPI driver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활성화</a:t>
            </a:r>
            <a:endParaRPr lang="en-US" altLang="ko-KR" sz="1600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 - Device Tree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수정 및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Device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File(spidev1.0)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생성 확인</a:t>
            </a:r>
            <a:endParaRPr lang="en-US" altLang="ko-KR" sz="1600" dirty="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4868863"/>
            <a:ext cx="29178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313" y="2357438"/>
            <a:ext cx="3487737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0" name="Picture 2" descr="C:\Users\Jangho\Downloads\스크린샷, 2019-07-11 11-34-17 (1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7" y="4857760"/>
            <a:ext cx="2428892" cy="1816449"/>
          </a:xfrm>
          <a:prstGeom prst="rect">
            <a:avLst/>
          </a:prstGeom>
          <a:noFill/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84BBEA4-E314-4C2D-A347-9DB6301C0DC2}"/>
              </a:ext>
            </a:extLst>
          </p:cNvPr>
          <p:cNvCxnSpPr/>
          <p:nvPr/>
        </p:nvCxnSpPr>
        <p:spPr>
          <a:xfrm>
            <a:off x="5572132" y="5357826"/>
            <a:ext cx="642942" cy="1588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ADF135B7-9057-4D64-9D9D-C860C40E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2) </a:t>
            </a:r>
            <a:r>
              <a:rPr lang="en-US" altLang="ko-KR" b="1" err="1">
                <a:solidFill>
                  <a:schemeClr val="tx1"/>
                </a:solidFill>
              </a:rPr>
              <a:t>Vivado</a:t>
            </a:r>
            <a:r>
              <a:rPr lang="en-US" altLang="ko-KR" b="1">
                <a:solidFill>
                  <a:schemeClr val="tx1"/>
                </a:solidFill>
              </a:rPr>
              <a:t> + </a:t>
            </a:r>
            <a:r>
              <a:rPr lang="en-US" altLang="ko-KR" b="1" err="1">
                <a:solidFill>
                  <a:schemeClr val="tx1"/>
                </a:solidFill>
              </a:rPr>
              <a:t>Petalinux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468313" y="1052513"/>
            <a:ext cx="8280400" cy="166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(2) Petalinux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PS SPI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제어</a:t>
            </a:r>
            <a:endParaRPr lang="en-US" altLang="ko-KR" b="1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- spi_ioc_transfer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구조체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, ioctl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함수</a:t>
            </a: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 - tx, rx </a:t>
            </a:r>
            <a:r>
              <a:rPr lang="ko-KR" altLang="en-US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버퍼 설정</a:t>
            </a:r>
            <a:endParaRPr lang="en-US" altLang="ko-KR" sz="1600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1638" y="1989138"/>
            <a:ext cx="43815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3925" y="2781300"/>
            <a:ext cx="26670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684BBEA4-E314-4C2D-A347-9DB6301C0DC2}"/>
              </a:ext>
            </a:extLst>
          </p:cNvPr>
          <p:cNvCxnSpPr/>
          <p:nvPr/>
        </p:nvCxnSpPr>
        <p:spPr>
          <a:xfrm>
            <a:off x="923925" y="2925763"/>
            <a:ext cx="1487488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3B09C3-0D73-4A40-8510-0DAC43C4D9DC}"/>
              </a:ext>
            </a:extLst>
          </p:cNvPr>
          <p:cNvCxnSpPr/>
          <p:nvPr/>
        </p:nvCxnSpPr>
        <p:spPr>
          <a:xfrm>
            <a:off x="4787900" y="4368800"/>
            <a:ext cx="3097213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DF4438F1-CD0B-4AFF-B57E-1216C6A2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3) Integration(Lidar, CAN)</a:t>
            </a:r>
          </a:p>
        </p:txBody>
      </p:sp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468313" y="1052513"/>
            <a:ext cx="7920037" cy="383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(1) </a:t>
            </a: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Lidar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예제와 통합 코드 작성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</a:t>
            </a: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Lidar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값이 갱신되지 않는 문제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    - Pmod CAN SPI2CAN IC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인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mcp25625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의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Transmit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레지스터 확인</a:t>
            </a: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    - Data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전송 후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TXREQ bit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를 </a:t>
            </a: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Clear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하도록 수정</a:t>
            </a: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  <p:grpSp>
        <p:nvGrpSpPr>
          <p:cNvPr id="2" name="그룹 8"/>
          <p:cNvGrpSpPr>
            <a:grpSpLocks/>
          </p:cNvGrpSpPr>
          <p:nvPr/>
        </p:nvGrpSpPr>
        <p:grpSpPr bwMode="auto">
          <a:xfrm>
            <a:off x="2051050" y="2424113"/>
            <a:ext cx="5192713" cy="1149350"/>
            <a:chOff x="1683593" y="2348880"/>
            <a:chExt cx="5552703" cy="1228248"/>
          </a:xfrm>
        </p:grpSpPr>
        <p:pic>
          <p:nvPicPr>
            <p:cNvPr id="3789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83593" y="2348880"/>
              <a:ext cx="5552703" cy="1228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E4A1CFC1-7828-4224-9621-B5DC02281703}"/>
                </a:ext>
              </a:extLst>
            </p:cNvPr>
            <p:cNvCxnSpPr/>
            <p:nvPr/>
          </p:nvCxnSpPr>
          <p:spPr>
            <a:xfrm>
              <a:off x="4523603" y="3356586"/>
              <a:ext cx="480408" cy="0"/>
            </a:xfrm>
            <a:prstGeom prst="line">
              <a:avLst/>
            </a:prstGeom>
            <a:ln w="381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89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8175" y="3573463"/>
            <a:ext cx="54102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9613" y="4940300"/>
            <a:ext cx="526573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B70CE812-9ABD-4148-A7A0-BDBBB00F1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3) Integration(Lidar, CAN)</a:t>
            </a:r>
          </a:p>
        </p:txBody>
      </p:sp>
      <p:sp>
        <p:nvSpPr>
          <p:cNvPr id="38915" name="TextBox 3"/>
          <p:cNvSpPr txBox="1">
            <a:spLocks noChangeArrowheads="1"/>
          </p:cNvSpPr>
          <p:nvPr/>
        </p:nvSpPr>
        <p:spPr bwMode="auto">
          <a:xfrm>
            <a:off x="468313" y="1052513"/>
            <a:ext cx="7920037" cy="133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(1) </a:t>
            </a: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Lidar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예제와 통합 코드 작성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</a:t>
            </a: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Lidar </a:t>
            </a:r>
            <a:r>
              <a:rPr lang="ko-KR" altLang="en-US" b="1">
                <a:latin typeface="Tahoma" pitchFamily="34" charset="0"/>
                <a:ea typeface="맑은 고딕" pitchFamily="50" charset="-127"/>
                <a:cs typeface="Tahoma" pitchFamily="34" charset="0"/>
              </a:rPr>
              <a:t>값이 갱신되지 않는 문제</a:t>
            </a:r>
            <a:endParaRPr lang="en-US" altLang="ko-KR" b="1">
              <a:latin typeface="Tahoma" pitchFamily="34" charset="0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Tahoma" pitchFamily="34" charset="0"/>
                <a:ea typeface="맑은 고딕" pitchFamily="50" charset="-127"/>
                <a:cs typeface="Tahoma" pitchFamily="34" charset="0"/>
              </a:rPr>
              <a:t>    - </a:t>
            </a:r>
            <a:r>
              <a:rPr lang="ko-KR" altLang="en-US">
                <a:latin typeface="Tahoma" pitchFamily="34" charset="0"/>
                <a:ea typeface="맑은 고딕" pitchFamily="50" charset="-127"/>
                <a:cs typeface="Tahoma" pitchFamily="34" charset="0"/>
              </a:rPr>
              <a:t>동작확인</a:t>
            </a:r>
            <a:endParaRPr lang="en-US" altLang="ko-KR">
              <a:latin typeface="Tahoma" pitchFamily="34" charset="0"/>
              <a:ea typeface="맑은 고딕" pitchFamily="50" charset="-127"/>
              <a:cs typeface="Tahoma" pitchFamily="34" charset="0"/>
            </a:endParaRPr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6175" y="2433638"/>
            <a:ext cx="18478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3"/>
          <a:srcRect b="28781"/>
          <a:stretch>
            <a:fillRect/>
          </a:stretch>
        </p:blipFill>
        <p:spPr bwMode="auto">
          <a:xfrm>
            <a:off x="2074863" y="2390775"/>
            <a:ext cx="1971675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B72DEC85-E626-4268-8517-8CECE2DE3B26}"/>
              </a:ext>
            </a:extLst>
          </p:cNvPr>
          <p:cNvCxnSpPr/>
          <p:nvPr/>
        </p:nvCxnSpPr>
        <p:spPr>
          <a:xfrm>
            <a:off x="4076700" y="3573463"/>
            <a:ext cx="612775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3ACD76C2-17FB-4140-A40D-8466A8F2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60350"/>
            <a:ext cx="8229600" cy="584200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</a:rPr>
              <a:t>FPGA </a:t>
            </a:r>
            <a:r>
              <a:rPr lang="en-US" altLang="ko-KR" b="1">
                <a:solidFill>
                  <a:schemeClr val="tx1"/>
                </a:solidFill>
              </a:rPr>
              <a:t>4)</a:t>
            </a:r>
            <a:r>
              <a:rPr lang="en-US" altLang="ko-KR" b="1" err="1">
                <a:solidFill>
                  <a:schemeClr val="tx1"/>
                </a:solidFill>
              </a:rPr>
              <a:t>Petalinux</a:t>
            </a:r>
            <a:r>
              <a:rPr lang="en-US" altLang="ko-KR" b="1">
                <a:solidFill>
                  <a:schemeClr val="tx1"/>
                </a:solidFill>
              </a:rPr>
              <a:t> Auto Login / </a:t>
            </a:r>
            <a:r>
              <a:rPr lang="en-US" altLang="ko-KR" b="1" err="1">
                <a:solidFill>
                  <a:schemeClr val="tx1"/>
                </a:solidFill>
              </a:rPr>
              <a:t>Autorun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468313" y="1052513"/>
            <a:ext cx="82804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(1) Auto Login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Tahoma" pitchFamily="34" charset="0"/>
                <a:ea typeface="맑은 고딕" pitchFamily="50" charset="-127"/>
                <a:cs typeface="Tahoma" pitchFamily="34" charset="0"/>
              </a:rPr>
              <a:t> 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• petalinux-config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시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Yocto Setting -&gt; Enable Debug Tweaks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활성화</a:t>
            </a:r>
            <a:endParaRPr lang="en-US" altLang="ko-KR" b="1">
              <a:latin typeface="맑은 고딕" pitchFamily="50" charset="-127"/>
              <a:ea typeface="맑은 고딕" pitchFamily="50" charset="-127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 </a:t>
            </a:r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663" y="2062163"/>
            <a:ext cx="3900487" cy="232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4388" y="2060575"/>
            <a:ext cx="3908425" cy="233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9363" y="4581525"/>
            <a:ext cx="6778625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3597</Words>
  <Application>Microsoft Office PowerPoint</Application>
  <PresentationFormat>화면 슬라이드 쇼(4:3)</PresentationFormat>
  <Paragraphs>783</Paragraphs>
  <Slides>103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103</vt:i4>
      </vt:variant>
    </vt:vector>
  </HeadingPairs>
  <TitlesOfParts>
    <vt:vector size="113" baseType="lpstr">
      <vt:lpstr>굴림</vt:lpstr>
      <vt:lpstr>Arial</vt:lpstr>
      <vt:lpstr>맑은 고딕</vt:lpstr>
      <vt:lpstr>Tahoma</vt:lpstr>
      <vt:lpstr>Tw Cen MT</vt:lpstr>
      <vt:lpstr>Batang</vt:lpstr>
      <vt:lpstr>Bell MT</vt:lpstr>
      <vt:lpstr>Bahnschrift SemiLight</vt:lpstr>
      <vt:lpstr>기본 디자인</vt:lpstr>
      <vt:lpstr>5_Office 테마</vt:lpstr>
      <vt:lpstr>슬라이드 1</vt:lpstr>
      <vt:lpstr>슬라이드 2</vt:lpstr>
      <vt:lpstr>00 프로젝트 목적</vt:lpstr>
      <vt:lpstr>01 팀원 구성</vt:lpstr>
      <vt:lpstr>02 역할 분담</vt:lpstr>
      <vt:lpstr>03 시스템 아키텍쳐 - 전원부</vt:lpstr>
      <vt:lpstr>03 시스템 아키텍쳐 – 통신 네트워크</vt:lpstr>
      <vt:lpstr>03 시스템 아키텍쳐 – MCU</vt:lpstr>
      <vt:lpstr>03 시스템 아키텍쳐 – 차량 배치</vt:lpstr>
      <vt:lpstr>04 구현 기능</vt:lpstr>
      <vt:lpstr>슬라이드 11</vt:lpstr>
      <vt:lpstr>블록 다이어그램</vt:lpstr>
      <vt:lpstr>전체 회로도</vt:lpstr>
      <vt:lpstr>엔코더 레벨 시프터 회로</vt:lpstr>
      <vt:lpstr>5V 전원 공급 회로</vt:lpstr>
      <vt:lpstr>POWER LED 구동 회로</vt:lpstr>
      <vt:lpstr>회로의 전체적인 문제점과 해결방안</vt:lpstr>
      <vt:lpstr>슬라이드 18</vt:lpstr>
      <vt:lpstr>• 하드웨어 PART</vt:lpstr>
      <vt:lpstr>• 하드웨어 PART</vt:lpstr>
      <vt:lpstr>• 하드웨어 PART</vt:lpstr>
      <vt:lpstr>• 하드웨어 PART</vt:lpstr>
      <vt:lpstr>• 하드웨어 PART</vt:lpstr>
      <vt:lpstr>• 하드웨어 PART</vt:lpstr>
      <vt:lpstr>• 하드웨어 PART</vt:lpstr>
      <vt:lpstr>• 하드웨어 PART</vt:lpstr>
      <vt:lpstr>• 하드웨어 PART</vt:lpstr>
      <vt:lpstr>• 하드웨어 PART</vt:lpstr>
      <vt:lpstr>슬라이드 29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• 소프트웨어 PART</vt:lpstr>
      <vt:lpstr>·통합환경 테스트</vt:lpstr>
      <vt:lpstr>- ISSUE 사항</vt:lpstr>
      <vt:lpstr>- ISSUE 사항</vt:lpstr>
      <vt:lpstr>- ISSUE 사항</vt:lpstr>
      <vt:lpstr>- ISSUE 사항</vt:lpstr>
      <vt:lpstr>- ISSUE 사항</vt:lpstr>
      <vt:lpstr>- ISSUE 사항</vt:lpstr>
      <vt:lpstr>- ISSUE 사항</vt:lpstr>
      <vt:lpstr>- ISSUE 사항</vt:lpstr>
      <vt:lpstr>- ISSUE 사항</vt:lpstr>
      <vt:lpstr>슬라이드 58</vt:lpstr>
      <vt:lpstr>RTOS test(2차) </vt:lpstr>
      <vt:lpstr>RTOS test 코드 </vt:lpstr>
      <vt:lpstr>RTOS test 코드 </vt:lpstr>
      <vt:lpstr>HET (2차)</vt:lpstr>
      <vt:lpstr>RTOS test 코드 </vt:lpstr>
      <vt:lpstr>CAN Test (2차)</vt:lpstr>
      <vt:lpstr>CAN test 결과 </vt:lpstr>
      <vt:lpstr>Nested Interrupt (3차)</vt:lpstr>
      <vt:lpstr>Nested Interrupt</vt:lpstr>
      <vt:lpstr>Nested Interrupt</vt:lpstr>
      <vt:lpstr>Nested Interrupt</vt:lpstr>
      <vt:lpstr>Nested Interrupt</vt:lpstr>
      <vt:lpstr>Nested Interrupt</vt:lpstr>
      <vt:lpstr>슬라이드 72</vt:lpstr>
      <vt:lpstr>차선인식 목표</vt:lpstr>
      <vt:lpstr>차선인식 과정</vt:lpstr>
      <vt:lpstr>차선인식 과정</vt:lpstr>
      <vt:lpstr>차선인식 과정</vt:lpstr>
      <vt:lpstr>차선인식 과정</vt:lpstr>
      <vt:lpstr>차선인식 과정</vt:lpstr>
      <vt:lpstr>차선인식 과정</vt:lpstr>
      <vt:lpstr>차선인식 과정</vt:lpstr>
      <vt:lpstr>차선인식 과정</vt:lpstr>
      <vt:lpstr>차선인식 개선점</vt:lpstr>
      <vt:lpstr>차선인식 개선점</vt:lpstr>
      <vt:lpstr>차선인식 개선점</vt:lpstr>
      <vt:lpstr>차선인식 개선점</vt:lpstr>
      <vt:lpstr>차선인식 개선점</vt:lpstr>
      <vt:lpstr>차선인식 개선점</vt:lpstr>
      <vt:lpstr>슬라이드 88</vt:lpstr>
      <vt:lpstr>FPGA Introduction</vt:lpstr>
      <vt:lpstr>FPGA 1) Vivado + SDK</vt:lpstr>
      <vt:lpstr>FPGA 1) Vivado + SDK</vt:lpstr>
      <vt:lpstr>FPGA 1) Vivado + SDK</vt:lpstr>
      <vt:lpstr>FPGA 1) Vivado + SDK</vt:lpstr>
      <vt:lpstr>FPGA 2) Vivado + Petalinux</vt:lpstr>
      <vt:lpstr>FPGA 2) Vivado + Petalinux</vt:lpstr>
      <vt:lpstr>FPGA 2) Vivado + Petalinux</vt:lpstr>
      <vt:lpstr>FPGA 3) Integration(Lidar, CAN)</vt:lpstr>
      <vt:lpstr>FPGA 3) Integration(Lidar, CAN)</vt:lpstr>
      <vt:lpstr>FPGA 4)Petalinux Auto Login / Autorun</vt:lpstr>
      <vt:lpstr>FPGA 4)Petalinux Auto Login / Autorun</vt:lpstr>
      <vt:lpstr>FPGA 4)Petalinux Auto Login / Autorun</vt:lpstr>
      <vt:lpstr>슬라이드 102</vt:lpstr>
      <vt:lpstr>0 BOM</vt:lpstr>
    </vt:vector>
  </TitlesOfParts>
  <Company>디브리드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Jangho</cp:lastModifiedBy>
  <cp:revision>128</cp:revision>
  <dcterms:created xsi:type="dcterms:W3CDTF">2011-06-13T04:09:39Z</dcterms:created>
  <dcterms:modified xsi:type="dcterms:W3CDTF">2019-07-11T04:51:35Z</dcterms:modified>
</cp:coreProperties>
</file>